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18"/>
  </p:notesMasterIdLst>
  <p:handoutMasterIdLst>
    <p:handoutMasterId r:id="rId19"/>
  </p:handoutMasterIdLst>
  <p:sldIdLst>
    <p:sldId id="258" r:id="rId3"/>
    <p:sldId id="276" r:id="rId4"/>
    <p:sldId id="285" r:id="rId5"/>
    <p:sldId id="287" r:id="rId6"/>
    <p:sldId id="300" r:id="rId7"/>
    <p:sldId id="301" r:id="rId8"/>
    <p:sldId id="305" r:id="rId9"/>
    <p:sldId id="294" r:id="rId10"/>
    <p:sldId id="290" r:id="rId11"/>
    <p:sldId id="306" r:id="rId12"/>
    <p:sldId id="303" r:id="rId13"/>
    <p:sldId id="299" r:id="rId14"/>
    <p:sldId id="271" r:id="rId15"/>
    <p:sldId id="292"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100" d="100"/>
          <a:sy n="100" d="100"/>
        </p:scale>
        <p:origin x="72" y="76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01/12/2020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6288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5796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From</a:t>
            </a:r>
            <a:r>
              <a:rPr lang="en-US" b="0" baseline="0" dirty="0" smtClean="0"/>
              <a:t> AGS 2019: </a:t>
            </a:r>
          </a:p>
          <a:p>
            <a:r>
              <a:rPr lang="en-US" b="0" dirty="0" smtClean="0"/>
              <a:t>Since ex-President Juncker took the office, the </a:t>
            </a:r>
            <a:r>
              <a:rPr lang="en-US" b="1" dirty="0" smtClean="0"/>
              <a:t>three main pillars </a:t>
            </a:r>
            <a:r>
              <a:rPr lang="en-US" b="0" dirty="0" smtClean="0"/>
              <a:t>for the EU’s economic and social policy have been a </a:t>
            </a:r>
            <a:r>
              <a:rPr lang="en-US" b="1" dirty="0" smtClean="0"/>
              <a:t>coordinated boost to investment</a:t>
            </a:r>
            <a:r>
              <a:rPr lang="en-US" b="0" dirty="0" smtClean="0"/>
              <a:t>, a </a:t>
            </a:r>
            <a:r>
              <a:rPr lang="en-US" b="1" dirty="0" smtClean="0"/>
              <a:t>renewed commitment to structural reforms</a:t>
            </a:r>
            <a:r>
              <a:rPr lang="en-US" b="0" dirty="0" smtClean="0"/>
              <a:t>, and the pursuit of </a:t>
            </a:r>
            <a:r>
              <a:rPr lang="en-US" b="1" dirty="0" smtClean="0"/>
              <a:t>responsible fiscal policies</a:t>
            </a:r>
            <a:r>
              <a:rPr lang="en-US" b="0" dirty="0" smtClean="0"/>
              <a:t>. In line with the Integrated Guidelines, these elements have formed a virtuous triangle, which has helped reinforce the recovery and support the economic growth. </a:t>
            </a:r>
          </a:p>
          <a:p>
            <a:endParaRPr lang="en-US" b="0" dirty="0" smtClean="0"/>
          </a:p>
          <a:p>
            <a:r>
              <a:rPr lang="en-US" b="0" dirty="0" smtClean="0"/>
              <a:t>Since 2018 </a:t>
            </a:r>
            <a:r>
              <a:rPr lang="en-US" b="1" dirty="0" smtClean="0"/>
              <a:t>the European Pillar of Social Rights</a:t>
            </a:r>
            <a:r>
              <a:rPr lang="en-US" b="0" dirty="0" smtClean="0"/>
              <a:t> in place. The Pillar of Social Rights is about delivering new and more effective rights for citizens. It builds upon 20 key principles, structured around three categories:</a:t>
            </a:r>
          </a:p>
          <a:p>
            <a:r>
              <a:rPr lang="en-US" b="1" dirty="0" smtClean="0"/>
              <a:t>1. Equal opportunities and access to the </a:t>
            </a:r>
            <a:r>
              <a:rPr lang="en-US" b="1" dirty="0" err="1" smtClean="0"/>
              <a:t>labour</a:t>
            </a:r>
            <a:r>
              <a:rPr lang="en-US" b="1" dirty="0" smtClean="0"/>
              <a:t> market </a:t>
            </a:r>
            <a:r>
              <a:rPr lang="en-US" b="0" dirty="0" smtClean="0"/>
              <a:t>(principles: Gender equality, Education, training and life-long learning,</a:t>
            </a:r>
            <a:r>
              <a:rPr lang="en-US" b="0" baseline="0" dirty="0" smtClean="0"/>
              <a:t> Equal opportunities, Active support to employment </a:t>
            </a:r>
            <a:r>
              <a:rPr lang="en-US" b="0" dirty="0" smtClean="0"/>
              <a:t>)</a:t>
            </a:r>
            <a:endParaRPr lang="en-US" b="1" dirty="0" smtClean="0"/>
          </a:p>
          <a:p>
            <a:r>
              <a:rPr lang="en-US" b="1" dirty="0" smtClean="0"/>
              <a:t>2. Fair working conditions </a:t>
            </a:r>
            <a:r>
              <a:rPr lang="en-US" b="0" dirty="0" smtClean="0"/>
              <a:t>(principles:</a:t>
            </a:r>
            <a:r>
              <a:rPr lang="en-US" b="0" baseline="0" dirty="0" smtClean="0"/>
              <a:t> </a:t>
            </a:r>
            <a:r>
              <a:rPr lang="en-GB" sz="1200" b="0" i="0" u="none" strike="noStrike" kern="1200" dirty="0" smtClean="0">
                <a:solidFill>
                  <a:schemeClr val="tx1"/>
                </a:solidFill>
                <a:effectLst/>
                <a:latin typeface="Arial" charset="0"/>
                <a:ea typeface="+mn-ea"/>
                <a:cs typeface="+mn-cs"/>
              </a:rPr>
              <a:t>Secure and adaptable employment, Wages, </a:t>
            </a:r>
            <a:r>
              <a:rPr lang="en-US" sz="1200" b="0" i="0" u="none" strike="noStrike" kern="1200" dirty="0" smtClean="0">
                <a:solidFill>
                  <a:schemeClr val="tx1"/>
                </a:solidFill>
                <a:effectLst/>
                <a:latin typeface="Arial" charset="0"/>
                <a:ea typeface="+mn-ea"/>
                <a:cs typeface="+mn-cs"/>
              </a:rPr>
              <a:t>Information about employment conditions and protection in case of dismissals, Social dialogue and involvement of workers,</a:t>
            </a:r>
            <a:r>
              <a:rPr lang="en-US" sz="1200" b="0" i="0" u="none" strike="noStrike" kern="1200" baseline="0" dirty="0" smtClean="0">
                <a:solidFill>
                  <a:schemeClr val="tx1"/>
                </a:solidFill>
                <a:effectLst/>
                <a:latin typeface="Arial" charset="0"/>
                <a:ea typeface="+mn-ea"/>
                <a:cs typeface="+mn-cs"/>
              </a:rPr>
              <a:t> </a:t>
            </a:r>
            <a:r>
              <a:rPr lang="en-GB" sz="1200" b="0" i="0" u="none" strike="noStrike" kern="1200" dirty="0" smtClean="0">
                <a:solidFill>
                  <a:schemeClr val="tx1"/>
                </a:solidFill>
                <a:effectLst/>
                <a:latin typeface="Arial" charset="0"/>
                <a:ea typeface="+mn-ea"/>
                <a:cs typeface="+mn-cs"/>
              </a:rPr>
              <a:t>Work-life balance, </a:t>
            </a:r>
            <a:r>
              <a:rPr lang="en-US" sz="1200" b="0" i="0" u="none" strike="noStrike" kern="1200" dirty="0" smtClean="0">
                <a:solidFill>
                  <a:schemeClr val="tx1"/>
                </a:solidFill>
                <a:effectLst/>
                <a:latin typeface="Arial" charset="0"/>
                <a:ea typeface="+mn-ea"/>
                <a:cs typeface="+mn-cs"/>
              </a:rPr>
              <a:t>Healthy, safe and well-adapted work environment and data protection</a:t>
            </a:r>
            <a:r>
              <a:rPr lang="en-US" b="0" dirty="0" smtClean="0"/>
              <a:t>)</a:t>
            </a:r>
          </a:p>
          <a:p>
            <a:r>
              <a:rPr lang="en-US" b="1" dirty="0" smtClean="0"/>
              <a:t>3. Social protection and inclusion </a:t>
            </a:r>
            <a:r>
              <a:rPr lang="en-US" b="0" dirty="0" smtClean="0"/>
              <a:t>(principles:</a:t>
            </a:r>
            <a:r>
              <a:rPr lang="en-US" b="0" baseline="0" dirty="0" smtClean="0"/>
              <a:t> </a:t>
            </a:r>
            <a:r>
              <a:rPr lang="en-US" sz="1200" b="0" i="0" u="none" strike="noStrike" kern="1200" dirty="0" smtClean="0">
                <a:solidFill>
                  <a:schemeClr val="tx1"/>
                </a:solidFill>
                <a:effectLst/>
                <a:latin typeface="Arial" charset="0"/>
                <a:ea typeface="+mn-ea"/>
                <a:cs typeface="+mn-cs"/>
              </a:rPr>
              <a:t>Childcare and support to children,</a:t>
            </a:r>
            <a:r>
              <a:rPr lang="en-US" sz="1200" b="0" i="0" u="none" strike="noStrike" kern="1200" baseline="0" dirty="0" smtClean="0">
                <a:solidFill>
                  <a:schemeClr val="tx1"/>
                </a:solidFill>
                <a:effectLst/>
                <a:latin typeface="Arial" charset="0"/>
                <a:ea typeface="+mn-ea"/>
                <a:cs typeface="+mn-cs"/>
              </a:rPr>
              <a:t> </a:t>
            </a:r>
            <a:r>
              <a:rPr lang="en-GB" sz="1200" b="0" i="0" u="none" strike="noStrike" kern="1200" dirty="0" smtClean="0">
                <a:solidFill>
                  <a:schemeClr val="tx1"/>
                </a:solidFill>
                <a:effectLst/>
                <a:latin typeface="Arial" charset="0"/>
                <a:ea typeface="+mn-ea"/>
                <a:cs typeface="+mn-cs"/>
              </a:rPr>
              <a:t>Social protection, Unemployment benefits,</a:t>
            </a:r>
            <a:r>
              <a:rPr lang="en-GB" sz="1200" b="0" i="0" u="none" strike="noStrike" kern="1200" baseline="0" dirty="0" smtClean="0">
                <a:solidFill>
                  <a:schemeClr val="tx1"/>
                </a:solidFill>
                <a:effectLst/>
                <a:latin typeface="Arial" charset="0"/>
                <a:ea typeface="+mn-ea"/>
                <a:cs typeface="+mn-cs"/>
              </a:rPr>
              <a:t> </a:t>
            </a:r>
            <a:r>
              <a:rPr lang="en-GB" sz="1200" b="0" i="0" u="none" strike="noStrike" kern="1200" dirty="0" smtClean="0">
                <a:solidFill>
                  <a:schemeClr val="tx1"/>
                </a:solidFill>
                <a:effectLst/>
                <a:latin typeface="Arial" charset="0"/>
                <a:ea typeface="+mn-ea"/>
                <a:cs typeface="+mn-cs"/>
              </a:rPr>
              <a:t>Minimum income, </a:t>
            </a:r>
            <a:r>
              <a:rPr lang="en-US" sz="1200" b="0" i="0" u="none" strike="noStrike" kern="1200" dirty="0" smtClean="0">
                <a:solidFill>
                  <a:schemeClr val="tx1"/>
                </a:solidFill>
                <a:effectLst/>
                <a:latin typeface="Arial" charset="0"/>
                <a:ea typeface="+mn-ea"/>
                <a:cs typeface="+mn-cs"/>
              </a:rPr>
              <a:t>Old age income and pensions, </a:t>
            </a:r>
            <a:r>
              <a:rPr lang="en-GB" sz="1200" b="0" i="0" u="none" strike="noStrike" kern="1200" dirty="0" smtClean="0">
                <a:solidFill>
                  <a:schemeClr val="tx1"/>
                </a:solidFill>
                <a:effectLst/>
                <a:latin typeface="Arial" charset="0"/>
                <a:ea typeface="+mn-ea"/>
                <a:cs typeface="+mn-cs"/>
              </a:rPr>
              <a:t>Health care,</a:t>
            </a:r>
            <a:r>
              <a:rPr lang="en-GB" sz="1200" b="0" i="0" u="none" strike="noStrike" kern="1200" baseline="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rPr>
              <a:t>Inclusion of people with disabilities,</a:t>
            </a:r>
            <a:r>
              <a:rPr lang="en-US" sz="1200" b="0" i="0" u="none" strike="noStrike" kern="1200" baseline="0" dirty="0" smtClean="0">
                <a:solidFill>
                  <a:schemeClr val="tx1"/>
                </a:solidFill>
                <a:effectLst/>
                <a:latin typeface="Arial" charset="0"/>
                <a:ea typeface="+mn-ea"/>
                <a:cs typeface="+mn-cs"/>
              </a:rPr>
              <a:t> </a:t>
            </a:r>
            <a:r>
              <a:rPr lang="en-GB" sz="1200" b="0" i="0" u="none" strike="noStrike" kern="1200" dirty="0" smtClean="0">
                <a:solidFill>
                  <a:schemeClr val="tx1"/>
                </a:solidFill>
                <a:effectLst/>
                <a:latin typeface="Arial" charset="0"/>
                <a:ea typeface="+mn-ea"/>
                <a:cs typeface="+mn-cs"/>
              </a:rPr>
              <a:t>Long-term care,</a:t>
            </a:r>
            <a:r>
              <a:rPr lang="en-GB" sz="1200" b="0" i="0" u="none" strike="noStrike" kern="1200" baseline="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rPr>
              <a:t>Housing and assistance for the homeless, Access to essential services</a:t>
            </a:r>
            <a:r>
              <a:rPr lang="en-US" b="0" dirty="0" smtClean="0"/>
              <a:t>) </a:t>
            </a:r>
          </a:p>
          <a:p>
            <a:endParaRPr lang="en-US" b="0" dirty="0" smtClean="0"/>
          </a:p>
          <a:p>
            <a:r>
              <a:rPr lang="en-US" b="1" i="0" dirty="0" smtClean="0"/>
              <a:t>The biggest novelty in ASGS: environmental sustainability. </a:t>
            </a:r>
          </a:p>
          <a:p>
            <a:endParaRPr lang="en-US" b="0" dirty="0" smtClean="0"/>
          </a:p>
          <a:p>
            <a:r>
              <a:rPr lang="en-US" b="0" dirty="0" smtClean="0"/>
              <a:t>From</a:t>
            </a:r>
            <a:r>
              <a:rPr lang="en-US" b="0" baseline="0" dirty="0" smtClean="0"/>
              <a:t> the ASGS:</a:t>
            </a:r>
          </a:p>
          <a:p>
            <a:r>
              <a:rPr lang="en-US" b="1" dirty="0" smtClean="0"/>
              <a:t>Environmental sustainability, productivity gains, fairness and macro-economic stability </a:t>
            </a:r>
            <a:r>
              <a:rPr lang="en-US" dirty="0" smtClean="0"/>
              <a:t>will be the four dimensions of our economic policy in the years to come. These dimensions, which are closely interrelated and mutually reinforcing, should guide structural reforms, investments and responsible fiscal policies across all Member States.  </a:t>
            </a:r>
          </a:p>
          <a:p>
            <a:endParaRPr lang="en-US" dirty="0" smtClean="0"/>
          </a:p>
          <a:p>
            <a:r>
              <a:rPr lang="en-US" dirty="0" smtClean="0"/>
              <a:t>These </a:t>
            </a:r>
            <a:r>
              <a:rPr lang="en-US" b="1" dirty="0" smtClean="0"/>
              <a:t>four key dimensions </a:t>
            </a:r>
            <a:r>
              <a:rPr lang="en-US" dirty="0" smtClean="0"/>
              <a:t>will be crucial in implementing the Sustainable Development Goals (SDGs). Integrating the objectives of the SDGs in the European Semester, with a specific focus on the economic and employment aspects, provides a unique opportunity to put people, their health and the planet at the </a:t>
            </a:r>
            <a:r>
              <a:rPr lang="en-US" dirty="0" err="1" smtClean="0"/>
              <a:t>centre</a:t>
            </a:r>
            <a:r>
              <a:rPr lang="en-US" dirty="0" smtClean="0"/>
              <a:t> stage of economic policy. In today’s geopolitical context, putting the SDGs at the </a:t>
            </a:r>
            <a:r>
              <a:rPr lang="en-US" dirty="0" err="1" smtClean="0"/>
              <a:t>centre</a:t>
            </a:r>
            <a:r>
              <a:rPr lang="en-US" dirty="0" smtClean="0"/>
              <a:t> of the Union’s policymaking and action also sends a strong message about Europe’s commitment towards sustainability. </a:t>
            </a:r>
          </a:p>
          <a:p>
            <a:endParaRPr lang="en-US" dirty="0" smtClean="0"/>
          </a:p>
          <a:p>
            <a:r>
              <a:rPr lang="en-US" dirty="0" smtClean="0"/>
              <a:t>To succeed, </a:t>
            </a:r>
            <a:r>
              <a:rPr lang="en-US" b="1" dirty="0" smtClean="0"/>
              <a:t>costs and benefits need to be balanced in the short and long term</a:t>
            </a:r>
            <a:r>
              <a:rPr lang="en-US" dirty="0" smtClean="0"/>
              <a:t>. Benefits should be shared and costs must not be borne by the most vulnerable. Both climate change itself and the flanking policies required to overcome the challenges it creates have significant distributional consequences, especially in the short term. When designing policies and formulating recommendations for structural reforms, we need to ensure that support for the people most affected by these societal changes is put in place. On the other hand, the green transition will also create new jobs and greater well-being, for example in the form of healthier working and living environments. Also in other policy areas, short term trade-offs exist. For example, when it comes to seeking a more inclusive growth, the </a:t>
            </a:r>
            <a:r>
              <a:rPr lang="en-US" dirty="0" err="1" smtClean="0"/>
              <a:t>labour</a:t>
            </a:r>
            <a:r>
              <a:rPr lang="en-US" dirty="0" smtClean="0"/>
              <a:t> market integration of more lower-skilled workers may reduce average productivity in the short-term. This, however, does not change the long-term advantage of </a:t>
            </a:r>
            <a:r>
              <a:rPr lang="en-US" dirty="0" err="1" smtClean="0"/>
              <a:t>labour</a:t>
            </a:r>
            <a:r>
              <a:rPr lang="en-US" dirty="0" smtClean="0"/>
              <a:t> market integration contributing to a more balanced and prosperous society over time. To </a:t>
            </a:r>
            <a:r>
              <a:rPr lang="en-US" dirty="0" err="1" smtClean="0"/>
              <a:t>maximise</a:t>
            </a:r>
            <a:r>
              <a:rPr lang="en-US" dirty="0" smtClean="0"/>
              <a:t> synergies between the various policy goals outlined, significant public and private investments will be needed, for example in education, retraining and innovation </a:t>
            </a:r>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S 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charset="0"/>
              <a:ea typeface="MS Gothic" charset="-128"/>
              <a:cs typeface="+mn-cs"/>
            </a:endParaRPr>
          </a:p>
        </p:txBody>
      </p:sp>
    </p:spTree>
    <p:extLst>
      <p:ext uri="{BB962C8B-B14F-4D97-AF65-F5344CB8AC3E}">
        <p14:creationId xmlns:p14="http://schemas.microsoft.com/office/powerpoint/2010/main" val="166296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2175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598" y="4775362"/>
            <a:ext cx="5548267" cy="4467225"/>
          </a:xfrm>
        </p:spPr>
        <p:txBody>
          <a:bodyPr/>
          <a:lstStyle/>
          <a:p>
            <a:pPr lvl="0" algn="just"/>
            <a:r>
              <a:rPr lang="de-DE" dirty="0" smtClean="0"/>
              <a:t>The </a:t>
            </a:r>
            <a:r>
              <a:rPr lang="de-DE" dirty="0" err="1" smtClean="0"/>
              <a:t>second</a:t>
            </a:r>
            <a:r>
              <a:rPr lang="de-DE" dirty="0" smtClean="0"/>
              <a:t> </a:t>
            </a:r>
            <a:r>
              <a:rPr lang="de-DE" dirty="0" err="1" smtClean="0"/>
              <a:t>pillar</a:t>
            </a:r>
            <a:r>
              <a:rPr lang="de-DE" dirty="0" smtClean="0"/>
              <a:t> </a:t>
            </a:r>
            <a:r>
              <a:rPr lang="de-DE" dirty="0" err="1" smtClean="0"/>
              <a:t>focuses</a:t>
            </a:r>
            <a:r>
              <a:rPr lang="de-DE" dirty="0" smtClean="0"/>
              <a:t> on </a:t>
            </a:r>
            <a:r>
              <a:rPr lang="de-DE" b="1" dirty="0"/>
              <a:t>Global Challenges and European</a:t>
            </a:r>
            <a:r>
              <a:rPr lang="de-DE" dirty="0" smtClean="0"/>
              <a:t> </a:t>
            </a:r>
            <a:r>
              <a:rPr lang="de-DE" b="1" dirty="0" smtClean="0"/>
              <a:t>Industrial Competiveness </a:t>
            </a:r>
            <a:r>
              <a:rPr lang="de-DE" b="0" dirty="0" smtClean="0"/>
              <a:t>(named Global Challenges and Industrial Competiveness in the Commission Proposal). With a proposed budget of € 52.7 billion, it's designed to fund research and innovation tackling societal challenges </a:t>
            </a:r>
            <a:r>
              <a:rPr lang="de-DE" b="0" dirty="0" err="1" smtClean="0"/>
              <a:t>a</a:t>
            </a:r>
            <a:r>
              <a:rPr lang="de-DE" dirty="0" err="1" smtClean="0"/>
              <a:t>nd</a:t>
            </a:r>
            <a:r>
              <a:rPr lang="de-DE" dirty="0" smtClean="0"/>
              <a:t> </a:t>
            </a:r>
            <a:r>
              <a:rPr lang="de-DE" dirty="0" err="1" smtClean="0"/>
              <a:t>reinforce</a:t>
            </a:r>
            <a:r>
              <a:rPr lang="de-DE" dirty="0" smtClean="0"/>
              <a:t> </a:t>
            </a:r>
            <a:r>
              <a:rPr lang="de-DE" dirty="0" err="1" smtClean="0"/>
              <a:t>technological</a:t>
            </a:r>
            <a:r>
              <a:rPr lang="de-DE" dirty="0" smtClean="0"/>
              <a:t> </a:t>
            </a:r>
            <a:r>
              <a:rPr lang="de-DE" dirty="0" err="1" smtClean="0"/>
              <a:t>and</a:t>
            </a:r>
            <a:r>
              <a:rPr lang="de-DE" dirty="0" smtClean="0"/>
              <a:t> </a:t>
            </a:r>
            <a:r>
              <a:rPr lang="de-DE" dirty="0" err="1" smtClean="0"/>
              <a:t>industrial</a:t>
            </a:r>
            <a:r>
              <a:rPr lang="de-DE" dirty="0" smtClean="0"/>
              <a:t> </a:t>
            </a:r>
            <a:r>
              <a:rPr lang="de-DE" dirty="0" err="1" smtClean="0"/>
              <a:t>capacities</a:t>
            </a:r>
            <a:r>
              <a:rPr lang="de-DE" dirty="0" smtClean="0"/>
              <a:t>.</a:t>
            </a:r>
          </a:p>
          <a:p>
            <a:pPr lvl="0" algn="just"/>
            <a:endParaRPr lang="de-DE" dirty="0"/>
          </a:p>
          <a:p>
            <a:pPr lvl="0" algn="just"/>
            <a:r>
              <a:rPr lang="de-DE" dirty="0" smtClean="0"/>
              <a:t>This </a:t>
            </a:r>
            <a:r>
              <a:rPr lang="de-DE" dirty="0" err="1" smtClean="0"/>
              <a:t>pillar</a:t>
            </a:r>
            <a:r>
              <a:rPr lang="de-DE" dirty="0" smtClean="0"/>
              <a:t> </a:t>
            </a:r>
            <a:r>
              <a:rPr lang="de-DE" dirty="0" err="1" smtClean="0"/>
              <a:t>contains</a:t>
            </a:r>
            <a:r>
              <a:rPr lang="de-DE" dirty="0" smtClean="0"/>
              <a:t> </a:t>
            </a:r>
            <a:r>
              <a:rPr lang="de-DE" dirty="0" err="1" smtClean="0"/>
              <a:t>six</a:t>
            </a:r>
            <a:r>
              <a:rPr lang="de-DE" dirty="0" smtClean="0"/>
              <a:t> </a:t>
            </a:r>
            <a:r>
              <a:rPr lang="de-DE" dirty="0" err="1" smtClean="0"/>
              <a:t>clusters</a:t>
            </a:r>
            <a:r>
              <a:rPr lang="de-DE" dirty="0" smtClean="0"/>
              <a:t> </a:t>
            </a:r>
            <a:r>
              <a:rPr lang="de-DE" dirty="0" err="1" smtClean="0"/>
              <a:t>that</a:t>
            </a:r>
            <a:r>
              <a:rPr lang="de-DE" dirty="0" smtClean="0"/>
              <a:t> </a:t>
            </a:r>
            <a:r>
              <a:rPr lang="de-DE" dirty="0" err="1" smtClean="0"/>
              <a:t>address</a:t>
            </a:r>
            <a:r>
              <a:rPr lang="de-DE" dirty="0" smtClean="0"/>
              <a:t> </a:t>
            </a:r>
            <a:r>
              <a:rPr lang="de-DE" dirty="0" err="1" smtClean="0"/>
              <a:t>the</a:t>
            </a:r>
            <a:r>
              <a:rPr lang="de-DE" dirty="0" smtClean="0"/>
              <a:t> </a:t>
            </a:r>
            <a:r>
              <a:rPr lang="de-DE" dirty="0" err="1" smtClean="0"/>
              <a:t>full</a:t>
            </a:r>
            <a:r>
              <a:rPr lang="de-DE" dirty="0" smtClean="0"/>
              <a:t> </a:t>
            </a:r>
            <a:r>
              <a:rPr lang="de-DE" dirty="0" err="1" smtClean="0"/>
              <a:t>spectrum</a:t>
            </a:r>
            <a:r>
              <a:rPr lang="de-DE" dirty="0" smtClean="0"/>
              <a:t> </a:t>
            </a:r>
            <a:r>
              <a:rPr lang="de-DE" dirty="0" err="1" smtClean="0"/>
              <a:t>of</a:t>
            </a:r>
            <a:r>
              <a:rPr lang="de-DE" dirty="0" smtClean="0"/>
              <a:t> global </a:t>
            </a:r>
            <a:r>
              <a:rPr lang="de-DE" b="1" dirty="0" smtClean="0"/>
              <a:t>challenges,</a:t>
            </a:r>
            <a:r>
              <a:rPr lang="de-DE" dirty="0" smtClean="0"/>
              <a:t> </a:t>
            </a:r>
            <a:r>
              <a:rPr lang="de-DE" b="0" baseline="0" dirty="0" smtClean="0"/>
              <a:t>as seen on the slide. </a:t>
            </a:r>
            <a:r>
              <a:rPr lang="de-DE" dirty="0" smtClean="0"/>
              <a:t>The </a:t>
            </a:r>
            <a:r>
              <a:rPr lang="de-DE" dirty="0" err="1" smtClean="0"/>
              <a:t>integration</a:t>
            </a:r>
            <a:r>
              <a:rPr lang="de-DE" dirty="0" smtClean="0"/>
              <a:t> in </a:t>
            </a:r>
            <a:r>
              <a:rPr lang="de-DE" dirty="0" err="1" smtClean="0"/>
              <a:t>clusters</a:t>
            </a:r>
            <a:r>
              <a:rPr lang="de-DE" dirty="0" smtClean="0"/>
              <a:t> </a:t>
            </a:r>
            <a:r>
              <a:rPr lang="de-DE" dirty="0" err="1" smtClean="0"/>
              <a:t>is</a:t>
            </a:r>
            <a:r>
              <a:rPr lang="de-DE" dirty="0" smtClean="0"/>
              <a:t> </a:t>
            </a:r>
            <a:r>
              <a:rPr lang="de-DE" dirty="0" err="1" smtClean="0"/>
              <a:t>designed</a:t>
            </a:r>
            <a:r>
              <a:rPr lang="de-DE" dirty="0" smtClean="0"/>
              <a:t> </a:t>
            </a:r>
            <a:r>
              <a:rPr lang="de-DE" dirty="0" err="1" smtClean="0"/>
              <a:t>to</a:t>
            </a:r>
            <a:r>
              <a:rPr lang="de-DE" dirty="0" smtClean="0"/>
              <a:t> </a:t>
            </a:r>
            <a:r>
              <a:rPr lang="de-DE" dirty="0" err="1" smtClean="0"/>
              <a:t>incentivise</a:t>
            </a:r>
            <a:r>
              <a:rPr lang="de-DE" dirty="0" smtClean="0"/>
              <a:t> a </a:t>
            </a:r>
            <a:r>
              <a:rPr lang="de-DE" dirty="0" err="1" smtClean="0"/>
              <a:t>systemic</a:t>
            </a:r>
            <a:r>
              <a:rPr lang="de-DE" dirty="0" smtClean="0"/>
              <a:t> </a:t>
            </a:r>
            <a:r>
              <a:rPr lang="de-DE" dirty="0" err="1" smtClean="0"/>
              <a:t>approach</a:t>
            </a:r>
            <a:r>
              <a:rPr lang="de-DE" dirty="0" smtClean="0"/>
              <a:t> </a:t>
            </a:r>
            <a:r>
              <a:rPr lang="de-DE" dirty="0" err="1" smtClean="0"/>
              <a:t>with</a:t>
            </a:r>
            <a:r>
              <a:rPr lang="de-DE" dirty="0" smtClean="0"/>
              <a:t> </a:t>
            </a:r>
            <a:r>
              <a:rPr lang="de-DE" dirty="0" err="1" smtClean="0"/>
              <a:t>cross-disciplinary</a:t>
            </a:r>
            <a:r>
              <a:rPr lang="de-DE" dirty="0" smtClean="0"/>
              <a:t>, </a:t>
            </a:r>
            <a:r>
              <a:rPr lang="de-DE" dirty="0" err="1" smtClean="0"/>
              <a:t>cross-sectoral</a:t>
            </a:r>
            <a:r>
              <a:rPr lang="de-DE" dirty="0" smtClean="0"/>
              <a:t>, </a:t>
            </a:r>
            <a:r>
              <a:rPr lang="de-DE" dirty="0" err="1" smtClean="0"/>
              <a:t>cross-policy</a:t>
            </a:r>
            <a:r>
              <a:rPr lang="de-DE" dirty="0" smtClean="0"/>
              <a:t> </a:t>
            </a:r>
            <a:r>
              <a:rPr lang="de-DE" dirty="0" err="1" smtClean="0"/>
              <a:t>and</a:t>
            </a:r>
            <a:r>
              <a:rPr lang="de-DE" dirty="0" smtClean="0"/>
              <a:t> international </a:t>
            </a:r>
            <a:r>
              <a:rPr lang="de-DE" dirty="0" err="1" smtClean="0"/>
              <a:t>collaboration</a:t>
            </a:r>
            <a:r>
              <a:rPr lang="de-DE" dirty="0" smtClean="0"/>
              <a:t>, </a:t>
            </a:r>
            <a:r>
              <a:rPr lang="de-DE" dirty="0" err="1" smtClean="0"/>
              <a:t>thereby</a:t>
            </a:r>
            <a:r>
              <a:rPr lang="de-DE" dirty="0" smtClean="0"/>
              <a:t> </a:t>
            </a:r>
            <a:r>
              <a:rPr lang="de-DE" dirty="0" err="1" smtClean="0"/>
              <a:t>achieving</a:t>
            </a:r>
            <a:r>
              <a:rPr lang="de-DE" dirty="0" smtClean="0"/>
              <a:t> </a:t>
            </a:r>
            <a:r>
              <a:rPr lang="de-DE" dirty="0" err="1" smtClean="0"/>
              <a:t>higher</a:t>
            </a:r>
            <a:r>
              <a:rPr lang="de-DE" dirty="0" smtClean="0"/>
              <a:t> </a:t>
            </a:r>
            <a:r>
              <a:rPr lang="de-DE" dirty="0" err="1" smtClean="0"/>
              <a:t>impact</a:t>
            </a:r>
            <a:r>
              <a:rPr lang="de-DE" dirty="0" smtClean="0"/>
              <a:t> </a:t>
            </a:r>
            <a:r>
              <a:rPr lang="de-DE" dirty="0" err="1" smtClean="0"/>
              <a:t>and</a:t>
            </a:r>
            <a:r>
              <a:rPr lang="de-DE" dirty="0" smtClean="0"/>
              <a:t> </a:t>
            </a:r>
            <a:r>
              <a:rPr lang="de-DE" dirty="0" err="1" smtClean="0"/>
              <a:t>better</a:t>
            </a:r>
            <a:r>
              <a:rPr lang="de-DE" dirty="0" smtClean="0"/>
              <a:t> </a:t>
            </a:r>
            <a:r>
              <a:rPr lang="de-DE" dirty="0" err="1" smtClean="0"/>
              <a:t>seizing</a:t>
            </a:r>
            <a:r>
              <a:rPr lang="de-DE" dirty="0" smtClean="0"/>
              <a:t> </a:t>
            </a:r>
            <a:r>
              <a:rPr lang="de-DE" dirty="0" err="1" smtClean="0"/>
              <a:t>the</a:t>
            </a:r>
            <a:r>
              <a:rPr lang="de-DE" dirty="0" smtClean="0"/>
              <a:t> </a:t>
            </a:r>
            <a:r>
              <a:rPr lang="de-DE" dirty="0" err="1" smtClean="0"/>
              <a:t>innovation</a:t>
            </a:r>
            <a:r>
              <a:rPr lang="de-DE" dirty="0" smtClean="0"/>
              <a:t> potential </a:t>
            </a:r>
            <a:r>
              <a:rPr lang="de-DE" dirty="0" err="1" smtClean="0"/>
              <a:t>that</a:t>
            </a:r>
            <a:r>
              <a:rPr lang="de-DE" dirty="0" smtClean="0"/>
              <a:t> </a:t>
            </a:r>
            <a:r>
              <a:rPr lang="de-DE" dirty="0" err="1" smtClean="0"/>
              <a:t>is</a:t>
            </a:r>
            <a:r>
              <a:rPr lang="de-DE" dirty="0" smtClean="0"/>
              <a:t> </a:t>
            </a:r>
            <a:r>
              <a:rPr lang="de-DE" dirty="0" err="1" smtClean="0"/>
              <a:t>often</a:t>
            </a:r>
            <a:r>
              <a:rPr lang="de-DE" dirty="0" smtClean="0"/>
              <a:t> </a:t>
            </a:r>
            <a:r>
              <a:rPr lang="de-DE" dirty="0" err="1" smtClean="0"/>
              <a:t>greatest</a:t>
            </a:r>
            <a:r>
              <a:rPr lang="de-DE" dirty="0" smtClean="0"/>
              <a:t> at </a:t>
            </a:r>
            <a:r>
              <a:rPr lang="de-DE" dirty="0" err="1" smtClean="0"/>
              <a:t>the</a:t>
            </a:r>
            <a:r>
              <a:rPr lang="de-DE" dirty="0" smtClean="0"/>
              <a:t> </a:t>
            </a:r>
            <a:r>
              <a:rPr lang="de-DE" dirty="0" err="1" smtClean="0"/>
              <a:t>intersection</a:t>
            </a:r>
            <a:r>
              <a:rPr lang="de-DE" dirty="0" smtClean="0"/>
              <a:t> </a:t>
            </a:r>
            <a:r>
              <a:rPr lang="de-DE" dirty="0" err="1" smtClean="0"/>
              <a:t>of</a:t>
            </a:r>
            <a:r>
              <a:rPr lang="de-DE" dirty="0" smtClean="0"/>
              <a:t> </a:t>
            </a:r>
            <a:r>
              <a:rPr lang="de-DE" dirty="0" err="1" smtClean="0"/>
              <a:t>disciplines</a:t>
            </a:r>
            <a:r>
              <a:rPr lang="de-DE" dirty="0" smtClean="0"/>
              <a:t> </a:t>
            </a:r>
            <a:r>
              <a:rPr lang="de-DE" dirty="0" err="1" smtClean="0"/>
              <a:t>and</a:t>
            </a:r>
            <a:r>
              <a:rPr lang="de-DE" dirty="0" smtClean="0"/>
              <a:t> </a:t>
            </a:r>
            <a:r>
              <a:rPr lang="de-DE" dirty="0" err="1" smtClean="0"/>
              <a:t>sectors</a:t>
            </a:r>
            <a:r>
              <a:rPr lang="de-DE" dirty="0" smtClean="0"/>
              <a:t>. </a:t>
            </a:r>
            <a:r>
              <a:rPr dirty="0"/>
              <a:t/>
            </a:r>
            <a:br>
              <a:rPr dirty="0"/>
            </a:br>
            <a:r>
              <a:rPr lang="de-DE" dirty="0" err="1" smtClean="0"/>
              <a:t>Here</a:t>
            </a:r>
            <a:r>
              <a:rPr lang="de-DE" dirty="0" smtClean="0"/>
              <a:t> </a:t>
            </a:r>
            <a:r>
              <a:rPr lang="de-DE" dirty="0" err="1" smtClean="0"/>
              <a:t>we</a:t>
            </a:r>
            <a:r>
              <a:rPr lang="de-DE" dirty="0" smtClean="0"/>
              <a:t> also </a:t>
            </a:r>
            <a:r>
              <a:rPr lang="de-DE" dirty="0" err="1" smtClean="0"/>
              <a:t>introduce</a:t>
            </a:r>
            <a:r>
              <a:rPr lang="de-DE" dirty="0" smtClean="0"/>
              <a:t> an </a:t>
            </a:r>
            <a:r>
              <a:rPr lang="de-DE" dirty="0" err="1" smtClean="0"/>
              <a:t>important</a:t>
            </a:r>
            <a:r>
              <a:rPr lang="de-DE" dirty="0" smtClean="0"/>
              <a:t> </a:t>
            </a:r>
            <a:r>
              <a:rPr lang="de-DE" dirty="0" err="1" smtClean="0"/>
              <a:t>novelty</a:t>
            </a:r>
            <a:r>
              <a:rPr lang="de-DE" dirty="0" smtClean="0"/>
              <a:t> </a:t>
            </a:r>
            <a:r>
              <a:rPr lang="de-DE" dirty="0" err="1" smtClean="0"/>
              <a:t>of</a:t>
            </a:r>
            <a:r>
              <a:rPr lang="de-DE" dirty="0" smtClean="0"/>
              <a:t> </a:t>
            </a:r>
            <a:r>
              <a:rPr lang="de-DE" dirty="0" err="1" smtClean="0"/>
              <a:t>Horizon</a:t>
            </a:r>
            <a:r>
              <a:rPr lang="de-DE" dirty="0" smtClean="0"/>
              <a:t> Europe: </a:t>
            </a:r>
            <a:r>
              <a:rPr lang="de-DE" dirty="0" err="1" smtClean="0"/>
              <a:t>the</a:t>
            </a:r>
            <a:r>
              <a:rPr lang="de-DE" dirty="0" smtClean="0"/>
              <a:t> </a:t>
            </a:r>
            <a:r>
              <a:rPr lang="de-DE" dirty="0" err="1" smtClean="0"/>
              <a:t>research</a:t>
            </a:r>
            <a:r>
              <a:rPr lang="de-DE" dirty="0" smtClean="0"/>
              <a:t> </a:t>
            </a:r>
            <a:r>
              <a:rPr lang="de-DE" dirty="0" err="1" smtClean="0"/>
              <a:t>and</a:t>
            </a:r>
            <a:r>
              <a:rPr lang="de-DE" dirty="0" smtClean="0"/>
              <a:t> </a:t>
            </a:r>
            <a:r>
              <a:rPr lang="de-DE" dirty="0" err="1" smtClean="0"/>
              <a:t>innovation</a:t>
            </a:r>
            <a:r>
              <a:rPr lang="de-DE" dirty="0" smtClean="0"/>
              <a:t> </a:t>
            </a:r>
            <a:r>
              <a:rPr lang="de-DE" b="1" dirty="0" smtClean="0"/>
              <a:t>missions </a:t>
            </a:r>
            <a:r>
              <a:rPr lang="de-DE" dirty="0" smtClean="0"/>
              <a:t>(</a:t>
            </a:r>
            <a:r>
              <a:rPr lang="de-DE" dirty="0" err="1" smtClean="0"/>
              <a:t>see</a:t>
            </a:r>
            <a:r>
              <a:rPr lang="de-DE" dirty="0" smtClean="0"/>
              <a:t> </a:t>
            </a:r>
            <a:r>
              <a:rPr lang="de-DE" dirty="0" err="1" smtClean="0"/>
              <a:t>section</a:t>
            </a:r>
            <a:r>
              <a:rPr lang="de-DE" dirty="0" smtClean="0"/>
              <a:t> '</a:t>
            </a:r>
            <a:r>
              <a:rPr lang="de-DE" dirty="0" err="1" smtClean="0"/>
              <a:t>What</a:t>
            </a:r>
            <a:r>
              <a:rPr lang="de-DE" dirty="0" smtClean="0"/>
              <a:t> </a:t>
            </a:r>
            <a:r>
              <a:rPr lang="de-DE" dirty="0" err="1" smtClean="0"/>
              <a:t>is</a:t>
            </a:r>
            <a:r>
              <a:rPr lang="de-DE" dirty="0" smtClean="0"/>
              <a:t> </a:t>
            </a:r>
            <a:r>
              <a:rPr lang="de-DE" dirty="0" err="1" smtClean="0"/>
              <a:t>new</a:t>
            </a:r>
            <a:r>
              <a:rPr lang="de-DE" dirty="0" smtClean="0"/>
              <a:t>'). </a:t>
            </a:r>
          </a:p>
          <a:p>
            <a:pPr lvl="0" algn="just">
              <a:spcAft>
                <a:spcPts val="600"/>
              </a:spcAft>
            </a:pPr>
            <a:r>
              <a:rPr lang="de-DE" dirty="0" smtClean="0"/>
              <a:t>As </a:t>
            </a:r>
            <a:r>
              <a:rPr lang="de-DE" dirty="0" err="1" smtClean="0"/>
              <a:t>part</a:t>
            </a:r>
            <a:r>
              <a:rPr lang="de-DE" dirty="0" smtClean="0"/>
              <a:t> </a:t>
            </a:r>
            <a:r>
              <a:rPr lang="de-DE" dirty="0" err="1" smtClean="0"/>
              <a:t>of</a:t>
            </a:r>
            <a:r>
              <a:rPr lang="de-DE" dirty="0" smtClean="0"/>
              <a:t> </a:t>
            </a:r>
            <a:r>
              <a:rPr lang="de-DE" dirty="0" err="1" smtClean="0"/>
              <a:t>this</a:t>
            </a:r>
            <a:r>
              <a:rPr lang="de-DE" dirty="0" smtClean="0"/>
              <a:t> </a:t>
            </a:r>
            <a:r>
              <a:rPr lang="de-DE" dirty="0" err="1" smtClean="0"/>
              <a:t>pillar</a:t>
            </a:r>
            <a:r>
              <a:rPr lang="de-DE" dirty="0" smtClean="0"/>
              <a:t>, </a:t>
            </a:r>
            <a:r>
              <a:rPr lang="de-DE" dirty="0" err="1" smtClean="0"/>
              <a:t>Horizon</a:t>
            </a:r>
            <a:r>
              <a:rPr lang="de-DE" dirty="0" smtClean="0"/>
              <a:t> Europe will also </a:t>
            </a:r>
            <a:r>
              <a:rPr lang="de-DE" dirty="0" err="1" smtClean="0"/>
              <a:t>fund</a:t>
            </a:r>
            <a:r>
              <a:rPr lang="de-DE" dirty="0" smtClean="0"/>
              <a:t> </a:t>
            </a:r>
            <a:r>
              <a:rPr lang="de-DE" dirty="0" err="1" smtClean="0"/>
              <a:t>activities</a:t>
            </a:r>
            <a:r>
              <a:rPr lang="de-DE" dirty="0" smtClean="0"/>
              <a:t> </a:t>
            </a:r>
            <a:r>
              <a:rPr lang="de-DE" dirty="0" err="1" smtClean="0"/>
              <a:t>pursued</a:t>
            </a:r>
            <a:r>
              <a:rPr lang="de-DE" dirty="0" smtClean="0"/>
              <a:t> </a:t>
            </a:r>
            <a:r>
              <a:rPr lang="de-DE" dirty="0" err="1" smtClean="0"/>
              <a:t>by</a:t>
            </a:r>
            <a:r>
              <a:rPr lang="de-DE" dirty="0" smtClean="0"/>
              <a:t> </a:t>
            </a:r>
            <a:r>
              <a:rPr lang="de-DE" dirty="0" err="1" smtClean="0"/>
              <a:t>the</a:t>
            </a:r>
            <a:r>
              <a:rPr lang="de-DE" dirty="0" smtClean="0"/>
              <a:t> Joint Research </a:t>
            </a:r>
            <a:r>
              <a:rPr lang="de-DE" dirty="0" err="1" smtClean="0"/>
              <a:t>Centre</a:t>
            </a:r>
            <a:r>
              <a:rPr lang="de-DE" dirty="0" smtClean="0"/>
              <a:t>, </a:t>
            </a:r>
            <a:r>
              <a:rPr lang="de-DE" dirty="0" err="1" smtClean="0"/>
              <a:t>which</a:t>
            </a:r>
            <a:r>
              <a:rPr lang="de-DE" dirty="0" smtClean="0"/>
              <a:t> </a:t>
            </a:r>
            <a:r>
              <a:rPr lang="de-DE" dirty="0" err="1" smtClean="0"/>
              <a:t>supports</a:t>
            </a:r>
            <a:r>
              <a:rPr lang="de-DE" dirty="0" smtClean="0"/>
              <a:t> EU </a:t>
            </a:r>
            <a:r>
              <a:rPr lang="de-DE" dirty="0" err="1" smtClean="0"/>
              <a:t>and</a:t>
            </a:r>
            <a:r>
              <a:rPr lang="de-DE" dirty="0" smtClean="0"/>
              <a:t> national </a:t>
            </a:r>
            <a:r>
              <a:rPr lang="de-DE" dirty="0" err="1" smtClean="0"/>
              <a:t>policymakers</a:t>
            </a:r>
            <a:r>
              <a:rPr lang="de-DE" dirty="0" smtClean="0"/>
              <a:t> </a:t>
            </a:r>
            <a:r>
              <a:rPr lang="de-DE" dirty="0" err="1" smtClean="0"/>
              <a:t>with</a:t>
            </a:r>
            <a:r>
              <a:rPr lang="de-DE" dirty="0" smtClean="0"/>
              <a:t> </a:t>
            </a:r>
            <a:r>
              <a:rPr lang="de-DE" dirty="0" err="1" smtClean="0"/>
              <a:t>independent</a:t>
            </a:r>
            <a:r>
              <a:rPr lang="de-DE" dirty="0" smtClean="0"/>
              <a:t> </a:t>
            </a:r>
            <a:r>
              <a:rPr lang="de-DE" dirty="0" err="1" smtClean="0"/>
              <a:t>scientific</a:t>
            </a:r>
            <a:r>
              <a:rPr lang="de-DE" dirty="0" smtClean="0"/>
              <a:t> </a:t>
            </a:r>
            <a:r>
              <a:rPr lang="de-DE" dirty="0" err="1" smtClean="0"/>
              <a:t>evidence</a:t>
            </a:r>
            <a:r>
              <a:rPr lang="de-DE" dirty="0" smtClean="0"/>
              <a:t> </a:t>
            </a:r>
            <a:r>
              <a:rPr lang="de-DE" dirty="0" err="1" smtClean="0"/>
              <a:t>and</a:t>
            </a:r>
            <a:r>
              <a:rPr lang="de-DE" dirty="0" smtClean="0"/>
              <a:t> </a:t>
            </a:r>
            <a:r>
              <a:rPr lang="de-DE" dirty="0" err="1" smtClean="0"/>
              <a:t>technical</a:t>
            </a:r>
            <a:r>
              <a:rPr lang="de-DE" dirty="0" smtClean="0"/>
              <a:t> </a:t>
            </a:r>
            <a:r>
              <a:rPr lang="de-DE" dirty="0" err="1" smtClean="0"/>
              <a:t>support</a:t>
            </a:r>
            <a:r>
              <a:rPr lang="de-DE" dirty="0" smtClean="0"/>
              <a:t>. </a:t>
            </a:r>
          </a:p>
          <a:p>
            <a:pPr lvl="0" algn="just">
              <a:spcAft>
                <a:spcPts val="600"/>
              </a:spcAft>
            </a:pPr>
            <a:endParaRPr lang="de-DE" dirty="0" smtClean="0"/>
          </a:p>
          <a:p>
            <a:pPr lvl="0" algn="just">
              <a:spcAft>
                <a:spcPts val="600"/>
              </a:spcAft>
            </a:pPr>
            <a:endParaRPr lang="de-DE" dirty="0"/>
          </a:p>
          <a:p>
            <a:r>
              <a:rPr lang="de-DE" dirty="0" smtClean="0"/>
              <a:t> </a:t>
            </a:r>
          </a:p>
          <a:p>
            <a:endParaRPr lang="de-DE" dirty="0"/>
          </a:p>
          <a:p>
            <a:endParaRPr lang="de-DE" dirty="0" smtClean="0"/>
          </a:p>
          <a:p>
            <a:endParaRPr lang="de-DE" dirty="0"/>
          </a:p>
          <a:p>
            <a:endParaRPr lang="de-DE" dirty="0" smtClean="0"/>
          </a:p>
          <a:p>
            <a:endParaRPr lang="de-DE" dirty="0"/>
          </a:p>
          <a:p>
            <a:endParaRPr lang="de-DE"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de-DE" dirty="0"/>
          </a:p>
        </p:txBody>
      </p:sp>
    </p:spTree>
    <p:extLst>
      <p:ext uri="{BB962C8B-B14F-4D97-AF65-F5344CB8AC3E}">
        <p14:creationId xmlns:p14="http://schemas.microsoft.com/office/powerpoint/2010/main" val="132099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EP and Council had settled 5 areas for possible missions and given the task to define the missions in </a:t>
            </a:r>
            <a:r>
              <a:rPr lang="en-GB" dirty="0"/>
              <a:t>the </a:t>
            </a:r>
            <a:r>
              <a:rPr lang="en-GB" dirty="0" smtClean="0"/>
              <a:t>strategic </a:t>
            </a:r>
            <a:r>
              <a:rPr lang="en-GB" dirty="0"/>
              <a:t>planning process. The mission </a:t>
            </a:r>
            <a:r>
              <a:rPr lang="en-GB" dirty="0" smtClean="0"/>
              <a:t>identification</a:t>
            </a:r>
            <a:r>
              <a:rPr lang="en-GB" baseline="0" dirty="0" smtClean="0"/>
              <a:t> was</a:t>
            </a:r>
            <a:r>
              <a:rPr lang="en-GB" dirty="0" smtClean="0"/>
              <a:t> </a:t>
            </a:r>
            <a:r>
              <a:rPr lang="en-GB" dirty="0"/>
              <a:t>spearheaded by the </a:t>
            </a:r>
            <a:r>
              <a:rPr lang="en-GB" i="1" dirty="0"/>
              <a:t>mission boards</a:t>
            </a:r>
            <a:r>
              <a:rPr lang="en-GB" dirty="0"/>
              <a:t>, one for each mission area. The mission </a:t>
            </a:r>
            <a:r>
              <a:rPr lang="en-GB" dirty="0" smtClean="0"/>
              <a:t>boards interacted </a:t>
            </a:r>
            <a:r>
              <a:rPr lang="en-GB" dirty="0"/>
              <a:t>closely with Member States, Parliament and a wide range of stakeholders, in order to facilitate the co-design of missions. </a:t>
            </a:r>
            <a:endParaRPr lang="en-GB" dirty="0" smtClean="0"/>
          </a:p>
          <a:p>
            <a:endParaRPr lang="de-LU" dirty="0" smtClean="0"/>
          </a:p>
          <a:p>
            <a:r>
              <a:rPr lang="de-LU" dirty="0" smtClean="0"/>
              <a:t>In </a:t>
            </a:r>
            <a:r>
              <a:rPr lang="de-LU" dirty="0" err="1" smtClean="0"/>
              <a:t>particular</a:t>
            </a:r>
            <a:r>
              <a:rPr lang="de-LU" baseline="0" dirty="0" smtClean="0"/>
              <a:t> </a:t>
            </a:r>
            <a:r>
              <a:rPr lang="de-LU" baseline="0" dirty="0" err="1" smtClean="0"/>
              <a:t>the</a:t>
            </a:r>
            <a:r>
              <a:rPr lang="de-LU" baseline="0" dirty="0" smtClean="0"/>
              <a:t> mission </a:t>
            </a:r>
            <a:r>
              <a:rPr lang="de-LU" baseline="0" dirty="0" err="1" smtClean="0"/>
              <a:t>area</a:t>
            </a:r>
            <a:r>
              <a:rPr lang="de-LU" baseline="0" dirty="0" smtClean="0"/>
              <a:t> „</a:t>
            </a:r>
            <a:r>
              <a:rPr lang="de-LU" baseline="0" dirty="0" err="1" smtClean="0"/>
              <a:t>climate</a:t>
            </a:r>
            <a:r>
              <a:rPr lang="de-LU" baseline="0" dirty="0" smtClean="0"/>
              <a:t>-neutral </a:t>
            </a:r>
            <a:r>
              <a:rPr lang="de-LU" baseline="0" dirty="0" err="1" smtClean="0"/>
              <a:t>cities</a:t>
            </a:r>
            <a:r>
              <a:rPr lang="de-LU" baseline="0" dirty="0" smtClean="0"/>
              <a:t>“ was </a:t>
            </a:r>
            <a:r>
              <a:rPr lang="de-LU" baseline="0" dirty="0" err="1" smtClean="0"/>
              <a:t>very</a:t>
            </a:r>
            <a:r>
              <a:rPr lang="de-LU" baseline="0" dirty="0" smtClean="0"/>
              <a:t> </a:t>
            </a:r>
            <a:r>
              <a:rPr lang="de-LU" baseline="0" dirty="0" err="1" smtClean="0"/>
              <a:t>active</a:t>
            </a:r>
            <a:r>
              <a:rPr lang="de-LU" baseline="0" dirty="0" smtClean="0"/>
              <a:t> in </a:t>
            </a:r>
            <a:r>
              <a:rPr lang="de-LU" baseline="0" dirty="0" err="1" smtClean="0"/>
              <a:t>searching</a:t>
            </a:r>
            <a:r>
              <a:rPr lang="de-LU" baseline="0" dirty="0" smtClean="0"/>
              <a:t> </a:t>
            </a:r>
            <a:r>
              <a:rPr lang="de-LU" baseline="0" dirty="0" err="1" smtClean="0"/>
              <a:t>for</a:t>
            </a:r>
            <a:r>
              <a:rPr lang="de-LU" baseline="0" dirty="0" smtClean="0"/>
              <a:t> </a:t>
            </a:r>
            <a:r>
              <a:rPr lang="de-LU" baseline="0" dirty="0" err="1" smtClean="0"/>
              <a:t>direct</a:t>
            </a:r>
            <a:r>
              <a:rPr lang="de-LU" baseline="0" dirty="0" smtClean="0"/>
              <a:t> </a:t>
            </a:r>
            <a:r>
              <a:rPr lang="de-LU" baseline="0" dirty="0" err="1" smtClean="0"/>
              <a:t>contact</a:t>
            </a:r>
            <a:r>
              <a:rPr lang="de-LU" baseline="0" dirty="0" smtClean="0"/>
              <a:t> </a:t>
            </a:r>
            <a:r>
              <a:rPr lang="de-LU" baseline="0" dirty="0" err="1" smtClean="0"/>
              <a:t>with</a:t>
            </a:r>
            <a:r>
              <a:rPr lang="de-LU" baseline="0" dirty="0" smtClean="0"/>
              <a:t> urban </a:t>
            </a:r>
            <a:r>
              <a:rPr lang="de-LU" baseline="0" dirty="0" err="1" smtClean="0"/>
              <a:t>dwellers</a:t>
            </a:r>
            <a:r>
              <a:rPr lang="de-LU" baseline="0" dirty="0" smtClean="0"/>
              <a:t> </a:t>
            </a:r>
            <a:r>
              <a:rPr lang="de-LU" baseline="0" dirty="0" err="1" smtClean="0"/>
              <a:t>including</a:t>
            </a:r>
            <a:r>
              <a:rPr lang="de-LU" baseline="0" dirty="0" smtClean="0"/>
              <a:t> </a:t>
            </a:r>
            <a:r>
              <a:rPr lang="de-LU" baseline="0" dirty="0" err="1" smtClean="0"/>
              <a:t>the</a:t>
            </a:r>
            <a:r>
              <a:rPr lang="de-LU" baseline="0" dirty="0" smtClean="0"/>
              <a:t> </a:t>
            </a:r>
            <a:r>
              <a:rPr lang="de-LU" baseline="0" dirty="0" err="1" smtClean="0"/>
              <a:t>youth</a:t>
            </a:r>
            <a:r>
              <a:rPr lang="de-LU" baseline="0" dirty="0" smtClean="0"/>
              <a:t> </a:t>
            </a:r>
            <a:r>
              <a:rPr lang="de-LU" baseline="0" dirty="0" err="1" smtClean="0"/>
              <a:t>to</a:t>
            </a:r>
            <a:r>
              <a:rPr lang="de-LU" baseline="0" dirty="0" smtClean="0"/>
              <a:t> </a:t>
            </a:r>
            <a:r>
              <a:rPr lang="de-LU" baseline="0" dirty="0" err="1" smtClean="0"/>
              <a:t>get</a:t>
            </a:r>
            <a:r>
              <a:rPr lang="de-LU" baseline="0" dirty="0" smtClean="0"/>
              <a:t> </a:t>
            </a:r>
            <a:r>
              <a:rPr lang="de-LU" baseline="0" dirty="0" err="1" smtClean="0"/>
              <a:t>inspiration</a:t>
            </a:r>
            <a:r>
              <a:rPr lang="de-LU" baseline="0" dirty="0" smtClean="0"/>
              <a:t> </a:t>
            </a:r>
            <a:r>
              <a:rPr lang="de-LU" baseline="0" dirty="0" err="1" smtClean="0"/>
              <a:t>for</a:t>
            </a:r>
            <a:r>
              <a:rPr lang="de-LU" baseline="0" dirty="0" smtClean="0"/>
              <a:t> </a:t>
            </a:r>
            <a:r>
              <a:rPr lang="de-LU" baseline="0" dirty="0" err="1" smtClean="0"/>
              <a:t>the</a:t>
            </a:r>
            <a:r>
              <a:rPr lang="de-LU" baseline="0" dirty="0" smtClean="0"/>
              <a:t> </a:t>
            </a:r>
            <a:r>
              <a:rPr lang="de-LU" baseline="0" dirty="0" err="1" smtClean="0"/>
              <a:t>missions</a:t>
            </a:r>
            <a:r>
              <a:rPr lang="de-LU" baseline="0" dirty="0" smtClean="0"/>
              <a:t> </a:t>
            </a:r>
            <a:r>
              <a:rPr lang="de-LU" baseline="0" dirty="0" err="1" smtClean="0"/>
              <a:t>strategy</a:t>
            </a:r>
            <a:r>
              <a:rPr lang="de-LU" baseline="0" dirty="0" smtClean="0"/>
              <a:t>. </a:t>
            </a:r>
            <a:endParaRPr lang="en-GB" dirty="0"/>
          </a:p>
          <a:p>
            <a:endParaRPr lang="de-LU" dirty="0" smtClean="0"/>
          </a:p>
          <a:p>
            <a:r>
              <a:rPr lang="de-LU" dirty="0" smtClean="0"/>
              <a:t>In September</a:t>
            </a:r>
            <a:r>
              <a:rPr lang="de-LU" baseline="0" dirty="0" smtClean="0"/>
              <a:t> </a:t>
            </a:r>
            <a:r>
              <a:rPr lang="de-LU" baseline="0" dirty="0" err="1" smtClean="0"/>
              <a:t>this</a:t>
            </a:r>
            <a:r>
              <a:rPr lang="de-LU" baseline="0" dirty="0" smtClean="0"/>
              <a:t> </a:t>
            </a:r>
            <a:r>
              <a:rPr lang="de-LU" baseline="0" dirty="0" err="1" smtClean="0"/>
              <a:t>year</a:t>
            </a:r>
            <a:r>
              <a:rPr lang="de-LU" baseline="0" dirty="0" smtClean="0"/>
              <a:t> </a:t>
            </a:r>
            <a:r>
              <a:rPr lang="de-LU" baseline="0" dirty="0" err="1" smtClean="0"/>
              <a:t>the</a:t>
            </a:r>
            <a:r>
              <a:rPr lang="de-LU" baseline="0" dirty="0" smtClean="0"/>
              <a:t> mission </a:t>
            </a:r>
            <a:r>
              <a:rPr lang="de-LU" baseline="0" dirty="0" err="1" smtClean="0"/>
              <a:t>boards</a:t>
            </a:r>
            <a:r>
              <a:rPr lang="de-LU" baseline="0" dirty="0" smtClean="0"/>
              <a:t> </a:t>
            </a:r>
            <a:r>
              <a:rPr lang="de-LU" baseline="0" dirty="0" err="1" smtClean="0"/>
              <a:t>provided</a:t>
            </a:r>
            <a:r>
              <a:rPr lang="de-LU" baseline="0" dirty="0" smtClean="0"/>
              <a:t> </a:t>
            </a:r>
            <a:r>
              <a:rPr lang="de-LU" baseline="0" dirty="0" err="1" smtClean="0"/>
              <a:t>their</a:t>
            </a:r>
            <a:r>
              <a:rPr lang="de-LU" baseline="0" dirty="0" smtClean="0"/>
              <a:t> </a:t>
            </a:r>
            <a:r>
              <a:rPr lang="de-LU" baseline="0" dirty="0" err="1" smtClean="0"/>
              <a:t>recommendation</a:t>
            </a:r>
            <a:r>
              <a:rPr lang="de-LU" baseline="0" dirty="0" smtClean="0"/>
              <a:t> </a:t>
            </a:r>
            <a:r>
              <a:rPr lang="de-LU" baseline="0" dirty="0" err="1" smtClean="0"/>
              <a:t>for</a:t>
            </a:r>
            <a:r>
              <a:rPr lang="de-LU" baseline="0" dirty="0" smtClean="0"/>
              <a:t> </a:t>
            </a:r>
            <a:r>
              <a:rPr lang="de-LU" baseline="0" dirty="0" err="1" smtClean="0"/>
              <a:t>concrete</a:t>
            </a:r>
            <a:r>
              <a:rPr lang="de-LU" baseline="0" dirty="0" smtClean="0"/>
              <a:t> mission – </a:t>
            </a:r>
            <a:r>
              <a:rPr lang="de-LU" baseline="0" dirty="0" err="1" smtClean="0"/>
              <a:t>which</a:t>
            </a:r>
            <a:r>
              <a:rPr lang="de-LU" baseline="0" dirty="0" smtClean="0"/>
              <a:t> </a:t>
            </a:r>
            <a:r>
              <a:rPr lang="de-LU" baseline="0" dirty="0" err="1" smtClean="0"/>
              <a:t>you</a:t>
            </a:r>
            <a:r>
              <a:rPr lang="de-LU" baseline="0" dirty="0" smtClean="0"/>
              <a:t> </a:t>
            </a:r>
            <a:r>
              <a:rPr lang="de-LU" baseline="0" dirty="0" err="1" smtClean="0"/>
              <a:t>can</a:t>
            </a:r>
            <a:r>
              <a:rPr lang="de-LU" baseline="0" dirty="0" smtClean="0"/>
              <a:t> </a:t>
            </a:r>
            <a:r>
              <a:rPr lang="de-LU" baseline="0" dirty="0" err="1" smtClean="0"/>
              <a:t>see</a:t>
            </a:r>
            <a:r>
              <a:rPr lang="de-LU" baseline="0" dirty="0" smtClean="0"/>
              <a:t> on </a:t>
            </a:r>
            <a:r>
              <a:rPr lang="de-LU" baseline="0" dirty="0" err="1" smtClean="0"/>
              <a:t>the</a:t>
            </a:r>
            <a:r>
              <a:rPr lang="de-LU" baseline="0" dirty="0" smtClean="0"/>
              <a:t> </a:t>
            </a:r>
            <a:r>
              <a:rPr lang="de-LU" baseline="0" dirty="0" err="1" smtClean="0"/>
              <a:t>slide</a:t>
            </a:r>
            <a:r>
              <a:rPr lang="de-LU" baseline="0" dirty="0" smtClean="0"/>
              <a:t>.</a:t>
            </a:r>
          </a:p>
          <a:p>
            <a:endParaRPr lang="de-LU" baseline="0" dirty="0" smtClean="0"/>
          </a:p>
          <a:p>
            <a:r>
              <a:rPr lang="de-LU" baseline="0" dirty="0" err="1" smtClean="0"/>
              <a:t>It</a:t>
            </a:r>
            <a:r>
              <a:rPr lang="de-LU" baseline="0" dirty="0" smtClean="0"/>
              <a:t> </a:t>
            </a:r>
            <a:r>
              <a:rPr lang="de-LU" baseline="0" dirty="0" err="1" smtClean="0"/>
              <a:t>is</a:t>
            </a:r>
            <a:r>
              <a:rPr lang="de-LU" baseline="0" dirty="0" smtClean="0"/>
              <a:t> </a:t>
            </a:r>
            <a:r>
              <a:rPr lang="de-LU" baseline="0" dirty="0" err="1" smtClean="0"/>
              <a:t>very</a:t>
            </a:r>
            <a:r>
              <a:rPr lang="de-LU" baseline="0" dirty="0" smtClean="0"/>
              <a:t> </a:t>
            </a:r>
            <a:r>
              <a:rPr lang="de-LU" baseline="0" dirty="0" err="1" smtClean="0"/>
              <a:t>important</a:t>
            </a:r>
            <a:r>
              <a:rPr lang="de-LU" baseline="0" dirty="0" smtClean="0"/>
              <a:t> </a:t>
            </a:r>
            <a:r>
              <a:rPr lang="de-LU" baseline="0" dirty="0" err="1" smtClean="0"/>
              <a:t>to</a:t>
            </a:r>
            <a:r>
              <a:rPr lang="de-LU" baseline="0" dirty="0" smtClean="0"/>
              <a:t> </a:t>
            </a:r>
            <a:r>
              <a:rPr lang="de-LU" baseline="0" dirty="0" err="1" smtClean="0"/>
              <a:t>reiterate</a:t>
            </a:r>
            <a:r>
              <a:rPr lang="de-LU" baseline="0" dirty="0" smtClean="0"/>
              <a:t> </a:t>
            </a:r>
            <a:r>
              <a:rPr lang="de-LU" baseline="0" dirty="0" err="1" smtClean="0"/>
              <a:t>that</a:t>
            </a:r>
            <a:r>
              <a:rPr lang="de-LU" baseline="0" dirty="0" smtClean="0"/>
              <a:t> </a:t>
            </a:r>
            <a:r>
              <a:rPr lang="de-LU" baseline="0" dirty="0" err="1" smtClean="0"/>
              <a:t>the</a:t>
            </a:r>
            <a:r>
              <a:rPr lang="de-LU" baseline="0" dirty="0" smtClean="0"/>
              <a:t> </a:t>
            </a:r>
            <a:r>
              <a:rPr lang="de-LU" baseline="0" dirty="0" err="1" smtClean="0"/>
              <a:t>missions</a:t>
            </a:r>
            <a:r>
              <a:rPr lang="de-LU" baseline="0" dirty="0" smtClean="0"/>
              <a:t> </a:t>
            </a:r>
            <a:r>
              <a:rPr lang="de-LU" baseline="0" dirty="0" err="1" smtClean="0"/>
              <a:t>are</a:t>
            </a:r>
            <a:r>
              <a:rPr lang="de-LU" baseline="0" dirty="0" smtClean="0"/>
              <a:t> not </a:t>
            </a:r>
            <a:r>
              <a:rPr lang="de-LU" baseline="0" dirty="0" err="1" smtClean="0"/>
              <a:t>meant</a:t>
            </a:r>
            <a:r>
              <a:rPr lang="de-LU" baseline="0" dirty="0" smtClean="0"/>
              <a:t> </a:t>
            </a:r>
            <a:r>
              <a:rPr lang="de-LU" baseline="0" dirty="0" err="1" smtClean="0"/>
              <a:t>as</a:t>
            </a:r>
            <a:r>
              <a:rPr lang="de-LU" baseline="0" dirty="0" smtClean="0"/>
              <a:t> </a:t>
            </a:r>
            <a:r>
              <a:rPr lang="de-LU" baseline="0" dirty="0" err="1" smtClean="0"/>
              <a:t>isolated</a:t>
            </a:r>
            <a:r>
              <a:rPr lang="de-LU" baseline="0" dirty="0" smtClean="0"/>
              <a:t> </a:t>
            </a:r>
            <a:r>
              <a:rPr lang="de-LU" baseline="0" dirty="0" err="1" smtClean="0"/>
              <a:t>research</a:t>
            </a:r>
            <a:r>
              <a:rPr lang="de-LU" baseline="0" dirty="0" smtClean="0"/>
              <a:t> </a:t>
            </a:r>
            <a:r>
              <a:rPr lang="de-LU" baseline="0" dirty="0" err="1" smtClean="0"/>
              <a:t>and</a:t>
            </a:r>
            <a:r>
              <a:rPr lang="de-LU" baseline="0" dirty="0" smtClean="0"/>
              <a:t> </a:t>
            </a:r>
            <a:r>
              <a:rPr lang="de-LU" baseline="0" dirty="0" err="1" smtClean="0"/>
              <a:t>innovation</a:t>
            </a:r>
            <a:r>
              <a:rPr lang="de-LU" baseline="0" dirty="0" smtClean="0"/>
              <a:t> </a:t>
            </a:r>
            <a:r>
              <a:rPr lang="de-LU" baseline="0" dirty="0" err="1" smtClean="0"/>
              <a:t>endavours</a:t>
            </a:r>
            <a:r>
              <a:rPr lang="de-LU" baseline="0" dirty="0" smtClean="0"/>
              <a:t> </a:t>
            </a:r>
            <a:r>
              <a:rPr lang="de-LU" baseline="0" dirty="0" err="1" smtClean="0"/>
              <a:t>to</a:t>
            </a:r>
            <a:r>
              <a:rPr lang="de-LU" baseline="0" dirty="0" smtClean="0"/>
              <a:t> </a:t>
            </a:r>
            <a:r>
              <a:rPr lang="de-LU" baseline="0" dirty="0" err="1" smtClean="0"/>
              <a:t>be</a:t>
            </a:r>
            <a:r>
              <a:rPr lang="de-LU" baseline="0" dirty="0" smtClean="0"/>
              <a:t> </a:t>
            </a:r>
            <a:r>
              <a:rPr lang="de-LU" baseline="0" dirty="0" err="1" smtClean="0"/>
              <a:t>ldealt</a:t>
            </a:r>
            <a:r>
              <a:rPr lang="de-LU" baseline="0" dirty="0" smtClean="0"/>
              <a:t> </a:t>
            </a:r>
            <a:r>
              <a:rPr lang="de-LU" baseline="0" dirty="0" err="1" smtClean="0"/>
              <a:t>with</a:t>
            </a:r>
            <a:r>
              <a:rPr lang="de-LU" baseline="0" dirty="0" smtClean="0"/>
              <a:t> </a:t>
            </a:r>
            <a:r>
              <a:rPr lang="de-LU" baseline="0" dirty="0" err="1" smtClean="0"/>
              <a:t>by</a:t>
            </a:r>
            <a:r>
              <a:rPr lang="de-LU" baseline="0" dirty="0" smtClean="0"/>
              <a:t> </a:t>
            </a:r>
            <a:r>
              <a:rPr lang="de-LU" baseline="0" dirty="0" err="1" smtClean="0"/>
              <a:t>research</a:t>
            </a:r>
            <a:r>
              <a:rPr lang="de-LU" baseline="0" dirty="0" smtClean="0"/>
              <a:t> </a:t>
            </a:r>
            <a:r>
              <a:rPr lang="de-LU" baseline="0" dirty="0" err="1" smtClean="0"/>
              <a:t>and</a:t>
            </a:r>
            <a:r>
              <a:rPr lang="de-LU" baseline="0" dirty="0" smtClean="0"/>
              <a:t> </a:t>
            </a:r>
            <a:r>
              <a:rPr lang="de-LU" baseline="0" dirty="0" err="1" smtClean="0"/>
              <a:t>innovation</a:t>
            </a:r>
            <a:r>
              <a:rPr lang="de-LU" baseline="0" dirty="0" smtClean="0"/>
              <a:t> </a:t>
            </a:r>
            <a:r>
              <a:rPr lang="de-LU" baseline="0" dirty="0" err="1" smtClean="0"/>
              <a:t>policy</a:t>
            </a:r>
            <a:r>
              <a:rPr lang="de-LU" baseline="0" dirty="0" smtClean="0"/>
              <a:t>. </a:t>
            </a:r>
            <a:r>
              <a:rPr lang="de-LU" baseline="0" dirty="0" err="1" smtClean="0"/>
              <a:t>Any</a:t>
            </a:r>
            <a:r>
              <a:rPr lang="de-LU" baseline="0" dirty="0" smtClean="0"/>
              <a:t> of </a:t>
            </a:r>
            <a:r>
              <a:rPr lang="de-LU" baseline="0" dirty="0" err="1" smtClean="0"/>
              <a:t>the</a:t>
            </a:r>
            <a:r>
              <a:rPr lang="de-LU" baseline="0" dirty="0" smtClean="0"/>
              <a:t> </a:t>
            </a:r>
            <a:r>
              <a:rPr lang="de-LU" baseline="0" dirty="0" err="1" smtClean="0"/>
              <a:t>missions</a:t>
            </a:r>
            <a:r>
              <a:rPr lang="de-LU" baseline="0" dirty="0" smtClean="0"/>
              <a:t> </a:t>
            </a:r>
            <a:r>
              <a:rPr lang="de-LU" baseline="0" dirty="0" err="1" smtClean="0"/>
              <a:t>can</a:t>
            </a:r>
            <a:r>
              <a:rPr lang="de-LU" baseline="0" dirty="0" smtClean="0"/>
              <a:t> </a:t>
            </a:r>
            <a:r>
              <a:rPr lang="de-LU" baseline="0" dirty="0" err="1" smtClean="0"/>
              <a:t>only</a:t>
            </a:r>
            <a:r>
              <a:rPr lang="de-LU" baseline="0" dirty="0" smtClean="0"/>
              <a:t> </a:t>
            </a:r>
            <a:r>
              <a:rPr lang="de-LU" baseline="0" dirty="0" err="1" smtClean="0"/>
              <a:t>succeed</a:t>
            </a:r>
            <a:r>
              <a:rPr lang="de-LU" baseline="0" dirty="0" smtClean="0"/>
              <a:t> </a:t>
            </a:r>
            <a:r>
              <a:rPr lang="de-LU" baseline="0" dirty="0" err="1" smtClean="0"/>
              <a:t>if</a:t>
            </a:r>
            <a:r>
              <a:rPr lang="de-LU" baseline="0" dirty="0" smtClean="0"/>
              <a:t> </a:t>
            </a:r>
            <a:r>
              <a:rPr lang="de-LU" baseline="0" dirty="0" err="1" smtClean="0"/>
              <a:t>there</a:t>
            </a:r>
            <a:r>
              <a:rPr lang="de-LU" baseline="0" dirty="0" smtClean="0"/>
              <a:t> </a:t>
            </a:r>
            <a:r>
              <a:rPr lang="de-LU" baseline="0" dirty="0" err="1" smtClean="0"/>
              <a:t>is</a:t>
            </a:r>
            <a:r>
              <a:rPr lang="de-LU" baseline="0" dirty="0" smtClean="0"/>
              <a:t> </a:t>
            </a:r>
            <a:r>
              <a:rPr lang="de-LU" baseline="0" dirty="0" err="1" smtClean="0"/>
              <a:t>wide</a:t>
            </a:r>
            <a:r>
              <a:rPr lang="de-LU" baseline="0" dirty="0" smtClean="0"/>
              <a:t> </a:t>
            </a:r>
            <a:r>
              <a:rPr lang="de-LU" baseline="0" dirty="0" err="1" smtClean="0"/>
              <a:t>understanding</a:t>
            </a:r>
            <a:r>
              <a:rPr lang="de-LU" baseline="0" dirty="0" smtClean="0"/>
              <a:t> </a:t>
            </a:r>
            <a:r>
              <a:rPr lang="de-LU" baseline="0" dirty="0" err="1" smtClean="0"/>
              <a:t>and</a:t>
            </a:r>
            <a:r>
              <a:rPr lang="de-LU" baseline="0" dirty="0" smtClean="0"/>
              <a:t> </a:t>
            </a:r>
            <a:r>
              <a:rPr lang="de-LU" baseline="0" dirty="0" err="1" smtClean="0"/>
              <a:t>engagement</a:t>
            </a:r>
            <a:r>
              <a:rPr lang="de-LU" baseline="0" dirty="0" smtClean="0"/>
              <a:t> in </a:t>
            </a:r>
            <a:r>
              <a:rPr lang="de-LU" baseline="0" dirty="0" err="1" smtClean="0"/>
              <a:t>taking</a:t>
            </a:r>
            <a:r>
              <a:rPr lang="de-LU" baseline="0" dirty="0" smtClean="0"/>
              <a:t> </a:t>
            </a:r>
            <a:r>
              <a:rPr lang="de-LU" baseline="0" dirty="0" err="1" smtClean="0"/>
              <a:t>the</a:t>
            </a:r>
            <a:r>
              <a:rPr lang="de-LU" baseline="0" dirty="0" smtClean="0"/>
              <a:t> </a:t>
            </a:r>
            <a:r>
              <a:rPr lang="de-LU" baseline="0" dirty="0" err="1" smtClean="0"/>
              <a:t>innovation</a:t>
            </a:r>
            <a:r>
              <a:rPr lang="de-LU" baseline="0" dirty="0" smtClean="0"/>
              <a:t> </a:t>
            </a:r>
            <a:r>
              <a:rPr lang="de-LU" baseline="0" dirty="0" err="1" smtClean="0"/>
              <a:t>solutions</a:t>
            </a:r>
            <a:r>
              <a:rPr lang="de-LU" baseline="0" dirty="0" smtClean="0"/>
              <a:t> </a:t>
            </a:r>
            <a:r>
              <a:rPr lang="de-LU" baseline="0" dirty="0" err="1" smtClean="0"/>
              <a:t>develop</a:t>
            </a:r>
            <a:r>
              <a:rPr lang="de-LU" baseline="0" dirty="0" smtClean="0"/>
              <a:t> </a:t>
            </a:r>
            <a:r>
              <a:rPr lang="de-LU" baseline="0" dirty="0" err="1" smtClean="0"/>
              <a:t>by</a:t>
            </a:r>
            <a:r>
              <a:rPr lang="de-LU" baseline="0" dirty="0" smtClean="0"/>
              <a:t> </a:t>
            </a:r>
            <a:r>
              <a:rPr lang="de-LU" baseline="0" dirty="0" err="1" smtClean="0"/>
              <a:t>research</a:t>
            </a:r>
            <a:r>
              <a:rPr lang="de-LU" baseline="0" dirty="0" smtClean="0"/>
              <a:t> </a:t>
            </a:r>
            <a:r>
              <a:rPr lang="de-LU" baseline="0" dirty="0" err="1" smtClean="0"/>
              <a:t>and</a:t>
            </a:r>
            <a:r>
              <a:rPr lang="de-LU" baseline="0" dirty="0" smtClean="0"/>
              <a:t> </a:t>
            </a:r>
            <a:r>
              <a:rPr lang="de-LU" baseline="0" dirty="0" err="1" smtClean="0"/>
              <a:t>innovation</a:t>
            </a:r>
            <a:r>
              <a:rPr lang="de-LU" baseline="0" dirty="0" smtClean="0"/>
              <a:t> </a:t>
            </a:r>
            <a:r>
              <a:rPr lang="de-LU" baseline="0" dirty="0" err="1" smtClean="0"/>
              <a:t>as</a:t>
            </a:r>
            <a:r>
              <a:rPr lang="de-LU" baseline="0" dirty="0" smtClean="0"/>
              <a:t> </a:t>
            </a:r>
            <a:r>
              <a:rPr lang="de-LU" baseline="0" dirty="0" err="1" smtClean="0"/>
              <a:t>inspiration</a:t>
            </a:r>
            <a:r>
              <a:rPr lang="de-LU" baseline="0" dirty="0" smtClean="0"/>
              <a:t> </a:t>
            </a:r>
            <a:r>
              <a:rPr lang="de-LU" baseline="0" dirty="0" err="1" smtClean="0"/>
              <a:t>for</a:t>
            </a:r>
            <a:r>
              <a:rPr lang="de-LU" baseline="0" dirty="0" smtClean="0"/>
              <a:t> </a:t>
            </a:r>
            <a:r>
              <a:rPr lang="de-LU" baseline="0" dirty="0" err="1" smtClean="0"/>
              <a:t>the</a:t>
            </a:r>
            <a:r>
              <a:rPr lang="de-LU" baseline="0" dirty="0" smtClean="0"/>
              <a:t> relevant </a:t>
            </a:r>
            <a:r>
              <a:rPr lang="de-LU" baseline="0" dirty="0" err="1" smtClean="0"/>
              <a:t>policy</a:t>
            </a:r>
            <a:r>
              <a:rPr lang="de-LU" baseline="0" dirty="0" smtClean="0"/>
              <a:t> </a:t>
            </a:r>
            <a:r>
              <a:rPr lang="de-LU" baseline="0" dirty="0" err="1" smtClean="0"/>
              <a:t>areas</a:t>
            </a:r>
            <a:r>
              <a:rPr lang="de-LU" baseline="0" dirty="0" smtClean="0"/>
              <a:t> – </a:t>
            </a:r>
            <a:r>
              <a:rPr lang="de-LU" baseline="0" dirty="0" err="1" smtClean="0"/>
              <a:t>be</a:t>
            </a:r>
            <a:r>
              <a:rPr lang="de-LU" baseline="0" dirty="0" smtClean="0"/>
              <a:t> </a:t>
            </a:r>
            <a:r>
              <a:rPr lang="de-LU" baseline="0" dirty="0" err="1" smtClean="0"/>
              <a:t>they</a:t>
            </a:r>
            <a:r>
              <a:rPr lang="de-LU" baseline="0" dirty="0" smtClean="0"/>
              <a:t> </a:t>
            </a:r>
            <a:r>
              <a:rPr lang="de-LU" baseline="0" dirty="0" err="1" smtClean="0"/>
              <a:t>spatial</a:t>
            </a:r>
            <a:r>
              <a:rPr lang="de-LU" baseline="0" dirty="0" smtClean="0"/>
              <a:t> </a:t>
            </a:r>
            <a:r>
              <a:rPr lang="de-LU" baseline="0" dirty="0" err="1" smtClean="0"/>
              <a:t>planning</a:t>
            </a:r>
            <a:r>
              <a:rPr lang="de-LU" baseline="0" dirty="0" smtClean="0"/>
              <a:t>, </a:t>
            </a:r>
            <a:r>
              <a:rPr lang="de-LU" baseline="0" dirty="0" err="1" smtClean="0"/>
              <a:t>preventive</a:t>
            </a:r>
            <a:r>
              <a:rPr lang="de-LU" baseline="0" dirty="0" smtClean="0"/>
              <a:t> </a:t>
            </a:r>
            <a:r>
              <a:rPr lang="de-LU" baseline="0" dirty="0" err="1" smtClean="0"/>
              <a:t>health</a:t>
            </a:r>
            <a:r>
              <a:rPr lang="de-LU" baseline="0" dirty="0" smtClean="0"/>
              <a:t> care </a:t>
            </a:r>
            <a:r>
              <a:rPr lang="de-LU" baseline="0" dirty="0" err="1" smtClean="0"/>
              <a:t>or</a:t>
            </a:r>
            <a:r>
              <a:rPr lang="de-LU" baseline="0" dirty="0" smtClean="0"/>
              <a:t> international maritime </a:t>
            </a:r>
            <a:r>
              <a:rPr lang="de-LU" baseline="0" dirty="0" err="1" smtClean="0"/>
              <a:t>policy</a:t>
            </a:r>
            <a:r>
              <a:rPr lang="de-LU" baseline="0" dirty="0" smtClean="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5137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2486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el en ondertitel">
    <p:spTree>
      <p:nvGrpSpPr>
        <p:cNvPr id="1" name=""/>
        <p:cNvGrpSpPr/>
        <p:nvPr/>
      </p:nvGrpSpPr>
      <p:grpSpPr>
        <a:xfrm>
          <a:off x="0" y="0"/>
          <a:ext cx="0" cy="0"/>
          <a:chOff x="0" y="0"/>
          <a:chExt cx="0" cy="0"/>
        </a:xfrm>
      </p:grpSpPr>
      <p:sp>
        <p:nvSpPr>
          <p:cNvPr id="11" name="Titel"/>
          <p:cNvSpPr txBox="1">
            <a:spLocks noGrp="1"/>
          </p:cNvSpPr>
          <p:nvPr>
            <p:ph type="title"/>
          </p:nvPr>
        </p:nvSpPr>
        <p:spPr>
          <a:xfrm>
            <a:off x="1191866" y="1152413"/>
            <a:ext cx="9820959" cy="2322697"/>
          </a:xfrm>
          <a:prstGeom prst="rect">
            <a:avLst/>
          </a:prstGeom>
        </p:spPr>
        <p:txBody>
          <a:bodyPr anchor="b"/>
          <a:lstStyle/>
          <a:p>
            <a:r>
              <a:t>Titel</a:t>
            </a:r>
          </a:p>
        </p:txBody>
      </p:sp>
      <p:sp>
        <p:nvSpPr>
          <p:cNvPr id="12" name="Hoofdtekst - niveau één…"/>
          <p:cNvSpPr txBox="1">
            <a:spLocks noGrp="1"/>
          </p:cNvSpPr>
          <p:nvPr>
            <p:ph type="body" sz="quarter" idx="1"/>
          </p:nvPr>
        </p:nvSpPr>
        <p:spPr>
          <a:xfrm>
            <a:off x="1191866" y="3546581"/>
            <a:ext cx="9820959" cy="795077"/>
          </a:xfrm>
          <a:prstGeom prst="rect">
            <a:avLst/>
          </a:prstGeom>
        </p:spPr>
        <p:txBody>
          <a:bodyPr anchor="t"/>
          <a:lstStyle>
            <a:lvl1pPr marL="0" indent="0" algn="ctr">
              <a:spcBef>
                <a:spcPts val="0"/>
              </a:spcBef>
              <a:buSzTx/>
              <a:buNone/>
              <a:defRPr sz="2397"/>
            </a:lvl1pPr>
            <a:lvl2pPr marL="0" indent="0" algn="ctr">
              <a:spcBef>
                <a:spcPts val="0"/>
              </a:spcBef>
              <a:buSzTx/>
              <a:buNone/>
              <a:defRPr sz="2397"/>
            </a:lvl2pPr>
            <a:lvl3pPr marL="0" indent="0" algn="ctr">
              <a:spcBef>
                <a:spcPts val="0"/>
              </a:spcBef>
              <a:buSzTx/>
              <a:buNone/>
              <a:defRPr sz="2397"/>
            </a:lvl3pPr>
            <a:lvl4pPr marL="0" indent="0" algn="ctr">
              <a:spcBef>
                <a:spcPts val="0"/>
              </a:spcBef>
              <a:buSzTx/>
              <a:buNone/>
              <a:defRPr sz="2397"/>
            </a:lvl4pPr>
            <a:lvl5pPr marL="0" indent="0" algn="ctr">
              <a:spcBef>
                <a:spcPts val="0"/>
              </a:spcBef>
              <a:buSzTx/>
              <a:buNone/>
              <a:defRPr sz="2397"/>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2728210900"/>
      </p:ext>
    </p:extLst>
  </p:cSld>
  <p:clrMapOvr>
    <a:masterClrMapping/>
  </p:clrMapOvr>
  <p:transition spd="med"/>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20" name="Afbeelding"/>
          <p:cNvSpPr>
            <a:spLocks noGrp="1"/>
          </p:cNvSpPr>
          <p:nvPr>
            <p:ph type="pic" idx="13"/>
          </p:nvPr>
        </p:nvSpPr>
        <p:spPr>
          <a:xfrm>
            <a:off x="1522291" y="203361"/>
            <a:ext cx="9153517" cy="4576308"/>
          </a:xfrm>
          <a:prstGeom prst="rect">
            <a:avLst/>
          </a:prstGeom>
        </p:spPr>
        <p:txBody>
          <a:bodyPr lIns="91439" tIns="45719" rIns="91439" bIns="45719" anchor="t">
            <a:noAutofit/>
          </a:bodyPr>
          <a:lstStyle/>
          <a:p>
            <a:endParaRPr/>
          </a:p>
        </p:txBody>
      </p:sp>
      <p:sp>
        <p:nvSpPr>
          <p:cNvPr id="21" name="Titel"/>
          <p:cNvSpPr txBox="1">
            <a:spLocks noGrp="1"/>
          </p:cNvSpPr>
          <p:nvPr>
            <p:ph type="title"/>
          </p:nvPr>
        </p:nvSpPr>
        <p:spPr>
          <a:xfrm>
            <a:off x="1191866" y="4725795"/>
            <a:ext cx="9820959" cy="1000547"/>
          </a:xfrm>
          <a:prstGeom prst="rect">
            <a:avLst/>
          </a:prstGeom>
        </p:spPr>
        <p:txBody>
          <a:bodyPr anchor="b"/>
          <a:lstStyle/>
          <a:p>
            <a:r>
              <a:t>Titel</a:t>
            </a:r>
          </a:p>
        </p:txBody>
      </p:sp>
      <p:sp>
        <p:nvSpPr>
          <p:cNvPr id="22" name="Hoofdtekst - niveau één…"/>
          <p:cNvSpPr txBox="1">
            <a:spLocks noGrp="1"/>
          </p:cNvSpPr>
          <p:nvPr>
            <p:ph type="body" sz="quarter" idx="1"/>
          </p:nvPr>
        </p:nvSpPr>
        <p:spPr>
          <a:xfrm>
            <a:off x="1191866" y="5735267"/>
            <a:ext cx="9820959" cy="795078"/>
          </a:xfrm>
          <a:prstGeom prst="rect">
            <a:avLst/>
          </a:prstGeom>
        </p:spPr>
        <p:txBody>
          <a:bodyPr anchor="t"/>
          <a:lstStyle>
            <a:lvl1pPr marL="0" indent="0" algn="ctr">
              <a:spcBef>
                <a:spcPts val="0"/>
              </a:spcBef>
              <a:buSzTx/>
              <a:buNone/>
              <a:defRPr sz="2397"/>
            </a:lvl1pPr>
            <a:lvl2pPr marL="0" indent="0" algn="ctr">
              <a:spcBef>
                <a:spcPts val="0"/>
              </a:spcBef>
              <a:buSzTx/>
              <a:buNone/>
              <a:defRPr sz="2397"/>
            </a:lvl2pPr>
            <a:lvl3pPr marL="0" indent="0" algn="ctr">
              <a:spcBef>
                <a:spcPts val="0"/>
              </a:spcBef>
              <a:buSzTx/>
              <a:buNone/>
              <a:defRPr sz="2397"/>
            </a:lvl3pPr>
            <a:lvl4pPr marL="0" indent="0" algn="ctr">
              <a:spcBef>
                <a:spcPts val="0"/>
              </a:spcBef>
              <a:buSzTx/>
              <a:buNone/>
              <a:defRPr sz="2397"/>
            </a:lvl4pPr>
            <a:lvl5pPr marL="0" indent="0" algn="ctr">
              <a:spcBef>
                <a:spcPts val="0"/>
              </a:spcBef>
              <a:buSzTx/>
              <a:buNone/>
              <a:defRPr sz="2397"/>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999483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Titel"/>
          <p:cNvSpPr txBox="1">
            <a:spLocks noGrp="1"/>
          </p:cNvSpPr>
          <p:nvPr>
            <p:ph type="title"/>
          </p:nvPr>
        </p:nvSpPr>
        <p:spPr>
          <a:xfrm>
            <a:off x="1191866" y="2269092"/>
            <a:ext cx="9820959" cy="2322697"/>
          </a:xfrm>
          <a:prstGeom prst="rect">
            <a:avLst/>
          </a:prstGeom>
        </p:spPr>
        <p:txBody>
          <a:bodyPr/>
          <a:lstStyle/>
          <a:p>
            <a:r>
              <a:t>Titel</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383974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Afbeelding"/>
          <p:cNvSpPr>
            <a:spLocks noGrp="1"/>
          </p:cNvSpPr>
          <p:nvPr>
            <p:ph type="pic" idx="13"/>
          </p:nvPr>
        </p:nvSpPr>
        <p:spPr>
          <a:xfrm>
            <a:off x="2124497" y="431786"/>
            <a:ext cx="11638552" cy="5815672"/>
          </a:xfrm>
          <a:prstGeom prst="rect">
            <a:avLst/>
          </a:prstGeom>
        </p:spPr>
        <p:txBody>
          <a:bodyPr lIns="91439" tIns="45719" rIns="91439" bIns="45719" anchor="t">
            <a:noAutofit/>
          </a:bodyPr>
          <a:lstStyle/>
          <a:p>
            <a:endParaRPr/>
          </a:p>
        </p:txBody>
      </p:sp>
      <p:sp>
        <p:nvSpPr>
          <p:cNvPr id="39" name="Titel"/>
          <p:cNvSpPr txBox="1">
            <a:spLocks noGrp="1"/>
          </p:cNvSpPr>
          <p:nvPr>
            <p:ph type="title"/>
          </p:nvPr>
        </p:nvSpPr>
        <p:spPr>
          <a:xfrm>
            <a:off x="893900" y="446672"/>
            <a:ext cx="5005832" cy="2805101"/>
          </a:xfrm>
          <a:prstGeom prst="rect">
            <a:avLst/>
          </a:prstGeom>
        </p:spPr>
        <p:txBody>
          <a:bodyPr anchor="b"/>
          <a:lstStyle>
            <a:lvl1pPr>
              <a:defRPr sz="3938"/>
            </a:lvl1pPr>
          </a:lstStyle>
          <a:p>
            <a:r>
              <a:t>Titel</a:t>
            </a:r>
          </a:p>
        </p:txBody>
      </p:sp>
      <p:sp>
        <p:nvSpPr>
          <p:cNvPr id="40" name="Hoofdtekst - niveau één…"/>
          <p:cNvSpPr txBox="1">
            <a:spLocks noGrp="1"/>
          </p:cNvSpPr>
          <p:nvPr>
            <p:ph type="body" sz="quarter" idx="1"/>
          </p:nvPr>
        </p:nvSpPr>
        <p:spPr>
          <a:xfrm>
            <a:off x="893900" y="3323244"/>
            <a:ext cx="5005832" cy="2894437"/>
          </a:xfrm>
          <a:prstGeom prst="rect">
            <a:avLst/>
          </a:prstGeom>
        </p:spPr>
        <p:txBody>
          <a:bodyPr anchor="t"/>
          <a:lstStyle>
            <a:lvl1pPr marL="0" indent="0" algn="ctr">
              <a:spcBef>
                <a:spcPts val="0"/>
              </a:spcBef>
              <a:buSzTx/>
              <a:buNone/>
              <a:defRPr sz="2397"/>
            </a:lvl1pPr>
            <a:lvl2pPr marL="0" indent="0" algn="ctr">
              <a:spcBef>
                <a:spcPts val="0"/>
              </a:spcBef>
              <a:buSzTx/>
              <a:buNone/>
              <a:defRPr sz="2397"/>
            </a:lvl2pPr>
            <a:lvl3pPr marL="0" indent="0" algn="ctr">
              <a:spcBef>
                <a:spcPts val="0"/>
              </a:spcBef>
              <a:buSzTx/>
              <a:buNone/>
              <a:defRPr sz="2397"/>
            </a:lvl3pPr>
            <a:lvl4pPr marL="0" indent="0" algn="ctr">
              <a:spcBef>
                <a:spcPts val="0"/>
              </a:spcBef>
              <a:buSzTx/>
              <a:buNone/>
              <a:defRPr sz="2397"/>
            </a:lvl4pPr>
            <a:lvl5pPr marL="0" indent="0" algn="ctr">
              <a:spcBef>
                <a:spcPts val="0"/>
              </a:spcBef>
              <a:buSzTx/>
              <a:buNone/>
              <a:defRPr sz="2397"/>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425394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48" name="Titel"/>
          <p:cNvSpPr txBox="1">
            <a:spLocks noGrp="1"/>
          </p:cNvSpPr>
          <p:nvPr>
            <p:ph type="title"/>
          </p:nvPr>
        </p:nvSpPr>
        <p:spPr>
          <a:prstGeom prst="rect">
            <a:avLst/>
          </a:prstGeom>
        </p:spPr>
        <p:txBody>
          <a:bodyPr/>
          <a:lstStyle/>
          <a:p>
            <a:r>
              <a:t>Titel</a:t>
            </a:r>
          </a:p>
        </p:txBody>
      </p:sp>
      <p:sp>
        <p:nvSpPr>
          <p:cNvPr id="49"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7927116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Titel"/>
          <p:cNvSpPr txBox="1">
            <a:spLocks noGrp="1"/>
          </p:cNvSpPr>
          <p:nvPr>
            <p:ph type="title"/>
          </p:nvPr>
        </p:nvSpPr>
        <p:spPr>
          <a:prstGeom prst="rect">
            <a:avLst/>
          </a:prstGeom>
        </p:spPr>
        <p:txBody>
          <a:bodyPr/>
          <a:lstStyle/>
          <a:p>
            <a:r>
              <a:t>Titel</a:t>
            </a:r>
          </a:p>
        </p:txBody>
      </p:sp>
      <p:sp>
        <p:nvSpPr>
          <p:cNvPr id="57"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865929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5" name="Afbeelding"/>
          <p:cNvSpPr>
            <a:spLocks noGrp="1"/>
          </p:cNvSpPr>
          <p:nvPr>
            <p:ph type="pic" idx="13"/>
          </p:nvPr>
        </p:nvSpPr>
        <p:spPr>
          <a:xfrm>
            <a:off x="3834822" y="1819445"/>
            <a:ext cx="8849591" cy="4422055"/>
          </a:xfrm>
          <a:prstGeom prst="rect">
            <a:avLst/>
          </a:prstGeom>
        </p:spPr>
        <p:txBody>
          <a:bodyPr lIns="91439" tIns="45719" rIns="91439" bIns="45719" anchor="t">
            <a:noAutofit/>
          </a:bodyPr>
          <a:lstStyle/>
          <a:p>
            <a:endParaRPr/>
          </a:p>
        </p:txBody>
      </p:sp>
      <p:sp>
        <p:nvSpPr>
          <p:cNvPr id="66" name="Titel"/>
          <p:cNvSpPr txBox="1">
            <a:spLocks noGrp="1"/>
          </p:cNvSpPr>
          <p:nvPr>
            <p:ph type="title"/>
          </p:nvPr>
        </p:nvSpPr>
        <p:spPr>
          <a:prstGeom prst="rect">
            <a:avLst/>
          </a:prstGeom>
        </p:spPr>
        <p:txBody>
          <a:bodyPr/>
          <a:lstStyle/>
          <a:p>
            <a:r>
              <a:t>Titel</a:t>
            </a:r>
          </a:p>
        </p:txBody>
      </p:sp>
      <p:sp>
        <p:nvSpPr>
          <p:cNvPr id="67" name="Hoofdtekst - niveau één…"/>
          <p:cNvSpPr txBox="1">
            <a:spLocks noGrp="1"/>
          </p:cNvSpPr>
          <p:nvPr>
            <p:ph type="body" sz="half" idx="1"/>
          </p:nvPr>
        </p:nvSpPr>
        <p:spPr>
          <a:xfrm>
            <a:off x="893900" y="1822422"/>
            <a:ext cx="5005832" cy="4422054"/>
          </a:xfrm>
          <a:prstGeom prst="rect">
            <a:avLst/>
          </a:prstGeom>
        </p:spPr>
        <p:txBody>
          <a:bodyPr/>
          <a:lstStyle>
            <a:lvl1pPr marL="227544" indent="-227544">
              <a:spcBef>
                <a:spcPts val="2055"/>
              </a:spcBef>
              <a:defRPr sz="1798"/>
            </a:lvl1pPr>
            <a:lvl2pPr marL="455087" indent="-227544">
              <a:spcBef>
                <a:spcPts val="2055"/>
              </a:spcBef>
              <a:defRPr sz="1798"/>
            </a:lvl2pPr>
            <a:lvl3pPr marL="682629" indent="-227543">
              <a:spcBef>
                <a:spcPts val="2055"/>
              </a:spcBef>
              <a:defRPr sz="1798"/>
            </a:lvl3pPr>
            <a:lvl4pPr marL="910171" indent="-227544">
              <a:spcBef>
                <a:spcPts val="2055"/>
              </a:spcBef>
              <a:defRPr sz="1798"/>
            </a:lvl4pPr>
            <a:lvl5pPr marL="1137717" indent="-227544">
              <a:spcBef>
                <a:spcPts val="2055"/>
              </a:spcBef>
              <a:defRPr sz="1798"/>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Dianummer"/>
          <p:cNvSpPr txBox="1">
            <a:spLocks noGrp="1"/>
          </p:cNvSpPr>
          <p:nvPr>
            <p:ph type="sldNum" sz="quarter" idx="2"/>
          </p:nvPr>
        </p:nvSpPr>
        <p:spPr>
          <a:xfrm>
            <a:off x="5933565" y="6539280"/>
            <a:ext cx="262892" cy="260649"/>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14872861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75" name="Hoofdtekst - niveau één…"/>
          <p:cNvSpPr txBox="1">
            <a:spLocks noGrp="1"/>
          </p:cNvSpPr>
          <p:nvPr>
            <p:ph type="body" idx="1"/>
          </p:nvPr>
        </p:nvSpPr>
        <p:spPr>
          <a:xfrm>
            <a:off x="893899" y="893344"/>
            <a:ext cx="10416892" cy="5074194"/>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2885263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Afbeelding"/>
          <p:cNvSpPr>
            <a:spLocks noGrp="1"/>
          </p:cNvSpPr>
          <p:nvPr>
            <p:ph type="pic" sz="quarter" idx="13"/>
          </p:nvPr>
        </p:nvSpPr>
        <p:spPr>
          <a:xfrm>
            <a:off x="6269204" y="3537642"/>
            <a:ext cx="5682235" cy="2840834"/>
          </a:xfrm>
          <a:prstGeom prst="rect">
            <a:avLst/>
          </a:prstGeom>
        </p:spPr>
        <p:txBody>
          <a:bodyPr lIns="91439" tIns="45719" rIns="91439" bIns="45719" anchor="t">
            <a:noAutofit/>
          </a:bodyPr>
          <a:lstStyle/>
          <a:p>
            <a:endParaRPr/>
          </a:p>
        </p:txBody>
      </p:sp>
      <p:sp>
        <p:nvSpPr>
          <p:cNvPr id="84" name="Afbeelding"/>
          <p:cNvSpPr>
            <a:spLocks noGrp="1"/>
          </p:cNvSpPr>
          <p:nvPr>
            <p:ph type="pic" sz="quarter" idx="14"/>
          </p:nvPr>
        </p:nvSpPr>
        <p:spPr>
          <a:xfrm>
            <a:off x="6102346" y="625341"/>
            <a:ext cx="5506412" cy="2751501"/>
          </a:xfrm>
          <a:prstGeom prst="rect">
            <a:avLst/>
          </a:prstGeom>
        </p:spPr>
        <p:txBody>
          <a:bodyPr lIns="91439" tIns="45719" rIns="91439" bIns="45719" anchor="t">
            <a:noAutofit/>
          </a:bodyPr>
          <a:lstStyle/>
          <a:p>
            <a:endParaRPr/>
          </a:p>
        </p:txBody>
      </p:sp>
      <p:sp>
        <p:nvSpPr>
          <p:cNvPr id="85" name="Afbeelding"/>
          <p:cNvSpPr>
            <a:spLocks noGrp="1"/>
          </p:cNvSpPr>
          <p:nvPr>
            <p:ph type="pic" idx="15"/>
          </p:nvPr>
        </p:nvSpPr>
        <p:spPr>
          <a:xfrm>
            <a:off x="-2228785" y="625341"/>
            <a:ext cx="11245236" cy="5619137"/>
          </a:xfrm>
          <a:prstGeom prst="rect">
            <a:avLst/>
          </a:prstGeom>
        </p:spPr>
        <p:txBody>
          <a:bodyPr lIns="91439" tIns="45719" rIns="91439" bIns="45719" anchor="t">
            <a:noAutofit/>
          </a:bodyPr>
          <a:lstStyle/>
          <a:p>
            <a:endParaRPr/>
          </a:p>
        </p:txBody>
      </p:sp>
      <p:sp>
        <p:nvSpPr>
          <p:cNvPr id="86"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586605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Hoofdtekst - niveau één…"/>
          <p:cNvSpPr txBox="1">
            <a:spLocks noGrp="1"/>
          </p:cNvSpPr>
          <p:nvPr>
            <p:ph type="body" sz="quarter" idx="1"/>
          </p:nvPr>
        </p:nvSpPr>
        <p:spPr>
          <a:xfrm>
            <a:off x="1191866" y="4475653"/>
            <a:ext cx="9820959" cy="352884"/>
          </a:xfrm>
          <a:prstGeom prst="rect">
            <a:avLst/>
          </a:prstGeom>
        </p:spPr>
        <p:txBody>
          <a:bodyPr anchor="t"/>
          <a:lstStyle>
            <a:lvl1pPr marL="0" indent="0" algn="ctr">
              <a:spcBef>
                <a:spcPts val="0"/>
              </a:spcBef>
              <a:buSzTx/>
              <a:buNone/>
              <a:defRPr sz="1541" i="1"/>
            </a:lvl1pPr>
            <a:lvl2pPr marL="516185" indent="-221221" algn="ctr">
              <a:spcBef>
                <a:spcPts val="0"/>
              </a:spcBef>
              <a:defRPr sz="1541" i="1"/>
            </a:lvl2pPr>
            <a:lvl3pPr marL="811150" indent="-221221" algn="ctr">
              <a:spcBef>
                <a:spcPts val="0"/>
              </a:spcBef>
              <a:defRPr sz="1541" i="1"/>
            </a:lvl3pPr>
            <a:lvl4pPr marL="1106113" indent="-221221" algn="ctr">
              <a:spcBef>
                <a:spcPts val="0"/>
              </a:spcBef>
              <a:defRPr sz="1541" i="1"/>
            </a:lvl4pPr>
            <a:lvl5pPr marL="1401078" indent="-221221" algn="ctr">
              <a:spcBef>
                <a:spcPts val="0"/>
              </a:spcBef>
              <a:defRPr sz="1541" i="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4" name="&quot;Typ hier een citaat.&quot;"/>
          <p:cNvSpPr txBox="1">
            <a:spLocks noGrp="1"/>
          </p:cNvSpPr>
          <p:nvPr>
            <p:ph type="body" sz="quarter" idx="13"/>
          </p:nvPr>
        </p:nvSpPr>
        <p:spPr>
          <a:xfrm>
            <a:off x="1191866" y="2985477"/>
            <a:ext cx="9820957" cy="461122"/>
          </a:xfrm>
          <a:prstGeom prst="rect">
            <a:avLst/>
          </a:prstGeom>
        </p:spPr>
        <p:txBody>
          <a:bodyPr/>
          <a:lstStyle/>
          <a:p>
            <a:endParaRPr/>
          </a:p>
        </p:txBody>
      </p:sp>
      <p:sp>
        <p:nvSpPr>
          <p:cNvPr id="9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52784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Afbeelding"/>
          <p:cNvSpPr>
            <a:spLocks noGrp="1"/>
          </p:cNvSpPr>
          <p:nvPr>
            <p:ph type="pic" idx="13"/>
          </p:nvPr>
        </p:nvSpPr>
        <p:spPr>
          <a:xfrm>
            <a:off x="-891414" y="4"/>
            <a:ext cx="13987515" cy="6994883"/>
          </a:xfrm>
          <a:prstGeom prst="rect">
            <a:avLst/>
          </a:prstGeom>
        </p:spPr>
        <p:txBody>
          <a:bodyPr lIns="91439" tIns="45719" rIns="91439" bIns="45719" anchor="t">
            <a:noAutofit/>
          </a:bodyPr>
          <a:lstStyle/>
          <a:p>
            <a:endParaRPr/>
          </a:p>
        </p:txBody>
      </p:sp>
      <p:sp>
        <p:nvSpPr>
          <p:cNvPr id="10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883843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59465294"/>
      </p:ext>
    </p:extLst>
  </p:cSld>
  <p:clrMapOvr>
    <a:masterClrMapping/>
  </p:clrMapOvr>
  <p:transition spd="med"/>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43405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84"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p:cNvSpPr txBox="1">
            <a:spLocks noGrp="1"/>
          </p:cNvSpPr>
          <p:nvPr>
            <p:ph type="title"/>
          </p:nvPr>
        </p:nvSpPr>
        <p:spPr>
          <a:xfrm>
            <a:off x="893899" y="178667"/>
            <a:ext cx="10416892" cy="1518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Titel</a:t>
            </a:r>
          </a:p>
        </p:txBody>
      </p:sp>
      <p:sp>
        <p:nvSpPr>
          <p:cNvPr id="3" name="Hoofdtekst - niveau één…"/>
          <p:cNvSpPr txBox="1">
            <a:spLocks noGrp="1"/>
          </p:cNvSpPr>
          <p:nvPr>
            <p:ph type="body" idx="1"/>
          </p:nvPr>
        </p:nvSpPr>
        <p:spPr>
          <a:xfrm>
            <a:off x="893899" y="1822422"/>
            <a:ext cx="10416892" cy="44220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5933565" y="6539280"/>
            <a:ext cx="262892" cy="260649"/>
          </a:xfrm>
          <a:prstGeom prst="rect">
            <a:avLst/>
          </a:prstGeom>
          <a:ln w="12700">
            <a:miter lim="400000"/>
          </a:ln>
        </p:spPr>
        <p:txBody>
          <a:bodyPr wrap="none" lIns="50800" tIns="50800" rIns="50800" bIns="50800">
            <a:spAutoFit/>
          </a:bodyPr>
          <a:lstStyle>
            <a:lvl1pPr>
              <a:defRPr sz="1027">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1282893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Lst>
  <p:transition spd="med"/>
  <p:txStyles>
    <p:titleStyle>
      <a:lvl1pPr marL="0" marR="0" indent="0" algn="ctr" defTabSz="387666" rtl="0" latinLnBrk="0">
        <a:lnSpc>
          <a:spcPct val="100000"/>
        </a:lnSpc>
        <a:spcBef>
          <a:spcPts val="0"/>
        </a:spcBef>
        <a:spcAft>
          <a:spcPts val="0"/>
        </a:spcAft>
        <a:buClrTx/>
        <a:buSzTx/>
        <a:buFontTx/>
        <a:buNone/>
        <a:tabLst/>
        <a:defRPr sz="5308"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387666" rtl="0" latinLnBrk="0">
        <a:lnSpc>
          <a:spcPct val="100000"/>
        </a:lnSpc>
        <a:spcBef>
          <a:spcPts val="0"/>
        </a:spcBef>
        <a:spcAft>
          <a:spcPts val="0"/>
        </a:spcAft>
        <a:buClrTx/>
        <a:buSzTx/>
        <a:buFontTx/>
        <a:buNone/>
        <a:tabLst/>
        <a:defRPr sz="5308"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387666" rtl="0" latinLnBrk="0">
        <a:lnSpc>
          <a:spcPct val="100000"/>
        </a:lnSpc>
        <a:spcBef>
          <a:spcPts val="0"/>
        </a:spcBef>
        <a:spcAft>
          <a:spcPts val="0"/>
        </a:spcAft>
        <a:buClrTx/>
        <a:buSzTx/>
        <a:buFontTx/>
        <a:buNone/>
        <a:tabLst/>
        <a:defRPr sz="5308"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387666" rtl="0" latinLnBrk="0">
        <a:lnSpc>
          <a:spcPct val="100000"/>
        </a:lnSpc>
        <a:spcBef>
          <a:spcPts val="0"/>
        </a:spcBef>
        <a:spcAft>
          <a:spcPts val="0"/>
        </a:spcAft>
        <a:buClrTx/>
        <a:buSzTx/>
        <a:buFontTx/>
        <a:buNone/>
        <a:tabLst/>
        <a:defRPr sz="5308"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387666" rtl="0" latinLnBrk="0">
        <a:lnSpc>
          <a:spcPct val="100000"/>
        </a:lnSpc>
        <a:spcBef>
          <a:spcPts val="0"/>
        </a:spcBef>
        <a:spcAft>
          <a:spcPts val="0"/>
        </a:spcAft>
        <a:buClrTx/>
        <a:buSzTx/>
        <a:buFontTx/>
        <a:buNone/>
        <a:tabLst/>
        <a:defRPr sz="5308"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387666" rtl="0" latinLnBrk="0">
        <a:lnSpc>
          <a:spcPct val="100000"/>
        </a:lnSpc>
        <a:spcBef>
          <a:spcPts val="0"/>
        </a:spcBef>
        <a:spcAft>
          <a:spcPts val="0"/>
        </a:spcAft>
        <a:buClrTx/>
        <a:buSzTx/>
        <a:buFontTx/>
        <a:buNone/>
        <a:tabLst/>
        <a:defRPr sz="5308"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387666" rtl="0" latinLnBrk="0">
        <a:lnSpc>
          <a:spcPct val="100000"/>
        </a:lnSpc>
        <a:spcBef>
          <a:spcPts val="0"/>
        </a:spcBef>
        <a:spcAft>
          <a:spcPts val="0"/>
        </a:spcAft>
        <a:buClrTx/>
        <a:buSzTx/>
        <a:buFontTx/>
        <a:buNone/>
        <a:tabLst/>
        <a:defRPr sz="5308"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387666" rtl="0" latinLnBrk="0">
        <a:lnSpc>
          <a:spcPct val="100000"/>
        </a:lnSpc>
        <a:spcBef>
          <a:spcPts val="0"/>
        </a:spcBef>
        <a:spcAft>
          <a:spcPts val="0"/>
        </a:spcAft>
        <a:buClrTx/>
        <a:buSzTx/>
        <a:buFontTx/>
        <a:buNone/>
        <a:tabLst/>
        <a:defRPr sz="5308"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387666" rtl="0" latinLnBrk="0">
        <a:lnSpc>
          <a:spcPct val="100000"/>
        </a:lnSpc>
        <a:spcBef>
          <a:spcPts val="0"/>
        </a:spcBef>
        <a:spcAft>
          <a:spcPts val="0"/>
        </a:spcAft>
        <a:buClrTx/>
        <a:buSzTx/>
        <a:buFontTx/>
        <a:buNone/>
        <a:tabLst/>
        <a:defRPr sz="5308"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294963" marR="0" indent="-294963" algn="l" defTabSz="387666" rtl="0" latinLnBrk="0">
        <a:lnSpc>
          <a:spcPct val="100000"/>
        </a:lnSpc>
        <a:spcBef>
          <a:spcPts val="2740"/>
        </a:spcBef>
        <a:spcAft>
          <a:spcPts val="0"/>
        </a:spcAft>
        <a:buClrTx/>
        <a:buSzPct val="145000"/>
        <a:buFontTx/>
        <a:buChar char="•"/>
        <a:tabLst/>
        <a:defRPr sz="2055" b="0" i="0" u="none" strike="noStrike" cap="none" spc="0" baseline="0">
          <a:solidFill>
            <a:srgbClr val="000000"/>
          </a:solidFill>
          <a:uFillTx/>
          <a:latin typeface="+mn-lt"/>
          <a:ea typeface="+mn-ea"/>
          <a:cs typeface="+mn-cs"/>
          <a:sym typeface="Helvetica Neue"/>
        </a:defRPr>
      </a:lvl1pPr>
      <a:lvl2pPr marL="589926" marR="0" indent="-294963" algn="l" defTabSz="387666" rtl="0" latinLnBrk="0">
        <a:lnSpc>
          <a:spcPct val="100000"/>
        </a:lnSpc>
        <a:spcBef>
          <a:spcPts val="2740"/>
        </a:spcBef>
        <a:spcAft>
          <a:spcPts val="0"/>
        </a:spcAft>
        <a:buClrTx/>
        <a:buSzPct val="145000"/>
        <a:buFontTx/>
        <a:buChar char="•"/>
        <a:tabLst/>
        <a:defRPr sz="2055" b="0" i="0" u="none" strike="noStrike" cap="none" spc="0" baseline="0">
          <a:solidFill>
            <a:srgbClr val="000000"/>
          </a:solidFill>
          <a:uFillTx/>
          <a:latin typeface="+mn-lt"/>
          <a:ea typeface="+mn-ea"/>
          <a:cs typeface="+mn-cs"/>
          <a:sym typeface="Helvetica Neue"/>
        </a:defRPr>
      </a:lvl2pPr>
      <a:lvl3pPr marL="884891" marR="0" indent="-294963" algn="l" defTabSz="387666" rtl="0" latinLnBrk="0">
        <a:lnSpc>
          <a:spcPct val="100000"/>
        </a:lnSpc>
        <a:spcBef>
          <a:spcPts val="2740"/>
        </a:spcBef>
        <a:spcAft>
          <a:spcPts val="0"/>
        </a:spcAft>
        <a:buClrTx/>
        <a:buSzPct val="145000"/>
        <a:buFontTx/>
        <a:buChar char="•"/>
        <a:tabLst/>
        <a:defRPr sz="2055" b="0" i="0" u="none" strike="noStrike" cap="none" spc="0" baseline="0">
          <a:solidFill>
            <a:srgbClr val="000000"/>
          </a:solidFill>
          <a:uFillTx/>
          <a:latin typeface="+mn-lt"/>
          <a:ea typeface="+mn-ea"/>
          <a:cs typeface="+mn-cs"/>
          <a:sym typeface="Helvetica Neue"/>
        </a:defRPr>
      </a:lvl3pPr>
      <a:lvl4pPr marL="1179854" marR="0" indent="-294963" algn="l" defTabSz="387666" rtl="0" latinLnBrk="0">
        <a:lnSpc>
          <a:spcPct val="100000"/>
        </a:lnSpc>
        <a:spcBef>
          <a:spcPts val="2740"/>
        </a:spcBef>
        <a:spcAft>
          <a:spcPts val="0"/>
        </a:spcAft>
        <a:buClrTx/>
        <a:buSzPct val="145000"/>
        <a:buFontTx/>
        <a:buChar char="•"/>
        <a:tabLst/>
        <a:defRPr sz="2055" b="0" i="0" u="none" strike="noStrike" cap="none" spc="0" baseline="0">
          <a:solidFill>
            <a:srgbClr val="000000"/>
          </a:solidFill>
          <a:uFillTx/>
          <a:latin typeface="+mn-lt"/>
          <a:ea typeface="+mn-ea"/>
          <a:cs typeface="+mn-cs"/>
          <a:sym typeface="Helvetica Neue"/>
        </a:defRPr>
      </a:lvl4pPr>
      <a:lvl5pPr marL="1474817" marR="0" indent="-294963" algn="l" defTabSz="387666" rtl="0" latinLnBrk="0">
        <a:lnSpc>
          <a:spcPct val="100000"/>
        </a:lnSpc>
        <a:spcBef>
          <a:spcPts val="2740"/>
        </a:spcBef>
        <a:spcAft>
          <a:spcPts val="0"/>
        </a:spcAft>
        <a:buClrTx/>
        <a:buSzPct val="145000"/>
        <a:buFontTx/>
        <a:buChar char="•"/>
        <a:tabLst/>
        <a:defRPr sz="2055" b="0" i="0" u="none" strike="noStrike" cap="none" spc="0" baseline="0">
          <a:solidFill>
            <a:srgbClr val="000000"/>
          </a:solidFill>
          <a:uFillTx/>
          <a:latin typeface="+mn-lt"/>
          <a:ea typeface="+mn-ea"/>
          <a:cs typeface="+mn-cs"/>
          <a:sym typeface="Helvetica Neue"/>
        </a:defRPr>
      </a:lvl5pPr>
      <a:lvl6pPr marL="1769782" marR="0" indent="-294963" algn="l" defTabSz="387666" rtl="0" latinLnBrk="0">
        <a:lnSpc>
          <a:spcPct val="100000"/>
        </a:lnSpc>
        <a:spcBef>
          <a:spcPts val="2740"/>
        </a:spcBef>
        <a:spcAft>
          <a:spcPts val="0"/>
        </a:spcAft>
        <a:buClrTx/>
        <a:buSzPct val="145000"/>
        <a:buFontTx/>
        <a:buChar char="•"/>
        <a:tabLst/>
        <a:defRPr sz="2055" b="0" i="0" u="none" strike="noStrike" cap="none" spc="0" baseline="0">
          <a:solidFill>
            <a:srgbClr val="000000"/>
          </a:solidFill>
          <a:uFillTx/>
          <a:latin typeface="+mn-lt"/>
          <a:ea typeface="+mn-ea"/>
          <a:cs typeface="+mn-cs"/>
          <a:sym typeface="Helvetica Neue"/>
        </a:defRPr>
      </a:lvl6pPr>
      <a:lvl7pPr marL="2064745" marR="0" indent="-294963" algn="l" defTabSz="387666" rtl="0" latinLnBrk="0">
        <a:lnSpc>
          <a:spcPct val="100000"/>
        </a:lnSpc>
        <a:spcBef>
          <a:spcPts val="2740"/>
        </a:spcBef>
        <a:spcAft>
          <a:spcPts val="0"/>
        </a:spcAft>
        <a:buClrTx/>
        <a:buSzPct val="145000"/>
        <a:buFontTx/>
        <a:buChar char="•"/>
        <a:tabLst/>
        <a:defRPr sz="2055" b="0" i="0" u="none" strike="noStrike" cap="none" spc="0" baseline="0">
          <a:solidFill>
            <a:srgbClr val="000000"/>
          </a:solidFill>
          <a:uFillTx/>
          <a:latin typeface="+mn-lt"/>
          <a:ea typeface="+mn-ea"/>
          <a:cs typeface="+mn-cs"/>
          <a:sym typeface="Helvetica Neue"/>
        </a:defRPr>
      </a:lvl7pPr>
      <a:lvl8pPr marL="2359709" marR="0" indent="-294963" algn="l" defTabSz="387666" rtl="0" latinLnBrk="0">
        <a:lnSpc>
          <a:spcPct val="100000"/>
        </a:lnSpc>
        <a:spcBef>
          <a:spcPts val="2740"/>
        </a:spcBef>
        <a:spcAft>
          <a:spcPts val="0"/>
        </a:spcAft>
        <a:buClrTx/>
        <a:buSzPct val="145000"/>
        <a:buFontTx/>
        <a:buChar char="•"/>
        <a:tabLst/>
        <a:defRPr sz="2055" b="0" i="0" u="none" strike="noStrike" cap="none" spc="0" baseline="0">
          <a:solidFill>
            <a:srgbClr val="000000"/>
          </a:solidFill>
          <a:uFillTx/>
          <a:latin typeface="+mn-lt"/>
          <a:ea typeface="+mn-ea"/>
          <a:cs typeface="+mn-cs"/>
          <a:sym typeface="Helvetica Neue"/>
        </a:defRPr>
      </a:lvl8pPr>
      <a:lvl9pPr marL="2654674" marR="0" indent="-294963" algn="l" defTabSz="387666" rtl="0" latinLnBrk="0">
        <a:lnSpc>
          <a:spcPct val="100000"/>
        </a:lnSpc>
        <a:spcBef>
          <a:spcPts val="2740"/>
        </a:spcBef>
        <a:spcAft>
          <a:spcPts val="0"/>
        </a:spcAft>
        <a:buClrTx/>
        <a:buSzPct val="145000"/>
        <a:buFontTx/>
        <a:buChar char="•"/>
        <a:tabLst/>
        <a:defRPr sz="2055" b="0" i="0" u="none" strike="noStrike" cap="none" spc="0" baseline="0">
          <a:solidFill>
            <a:srgbClr val="000000"/>
          </a:solidFill>
          <a:uFillTx/>
          <a:latin typeface="+mn-lt"/>
          <a:ea typeface="+mn-ea"/>
          <a:cs typeface="+mn-cs"/>
          <a:sym typeface="Helvetica Neue"/>
        </a:defRPr>
      </a:lvl9pPr>
    </p:bodyStyle>
    <p:otherStyle>
      <a:lvl1pPr marL="0" marR="0" indent="0" algn="ctr" defTabSz="401070" rtl="0" latinLnBrk="0">
        <a:lnSpc>
          <a:spcPct val="100000"/>
        </a:lnSpc>
        <a:spcBef>
          <a:spcPts val="0"/>
        </a:spcBef>
        <a:spcAft>
          <a:spcPts val="0"/>
        </a:spcAft>
        <a:buClrTx/>
        <a:buSzTx/>
        <a:buFontTx/>
        <a:buNone/>
        <a:tabLst/>
        <a:defRPr sz="1027" b="0" i="0" u="none" strike="noStrike" cap="none" spc="0" baseline="0">
          <a:solidFill>
            <a:schemeClr val="tx1"/>
          </a:solidFill>
          <a:uFillTx/>
          <a:latin typeface="+mn-lt"/>
          <a:ea typeface="+mn-ea"/>
          <a:cs typeface="+mn-cs"/>
          <a:sym typeface="Helvetica Neue Light"/>
        </a:defRPr>
      </a:lvl1pPr>
      <a:lvl2pPr marL="0" marR="0" indent="0" algn="ctr" defTabSz="401070" rtl="0" latinLnBrk="0">
        <a:lnSpc>
          <a:spcPct val="100000"/>
        </a:lnSpc>
        <a:spcBef>
          <a:spcPts val="0"/>
        </a:spcBef>
        <a:spcAft>
          <a:spcPts val="0"/>
        </a:spcAft>
        <a:buClrTx/>
        <a:buSzTx/>
        <a:buFontTx/>
        <a:buNone/>
        <a:tabLst/>
        <a:defRPr sz="1027" b="0" i="0" u="none" strike="noStrike" cap="none" spc="0" baseline="0">
          <a:solidFill>
            <a:schemeClr val="tx1"/>
          </a:solidFill>
          <a:uFillTx/>
          <a:latin typeface="+mn-lt"/>
          <a:ea typeface="+mn-ea"/>
          <a:cs typeface="+mn-cs"/>
          <a:sym typeface="Helvetica Neue Light"/>
        </a:defRPr>
      </a:lvl2pPr>
      <a:lvl3pPr marL="0" marR="0" indent="0" algn="ctr" defTabSz="401070" rtl="0" latinLnBrk="0">
        <a:lnSpc>
          <a:spcPct val="100000"/>
        </a:lnSpc>
        <a:spcBef>
          <a:spcPts val="0"/>
        </a:spcBef>
        <a:spcAft>
          <a:spcPts val="0"/>
        </a:spcAft>
        <a:buClrTx/>
        <a:buSzTx/>
        <a:buFontTx/>
        <a:buNone/>
        <a:tabLst/>
        <a:defRPr sz="1027" b="0" i="0" u="none" strike="noStrike" cap="none" spc="0" baseline="0">
          <a:solidFill>
            <a:schemeClr val="tx1"/>
          </a:solidFill>
          <a:uFillTx/>
          <a:latin typeface="+mn-lt"/>
          <a:ea typeface="+mn-ea"/>
          <a:cs typeface="+mn-cs"/>
          <a:sym typeface="Helvetica Neue Light"/>
        </a:defRPr>
      </a:lvl3pPr>
      <a:lvl4pPr marL="0" marR="0" indent="0" algn="ctr" defTabSz="401070" rtl="0" latinLnBrk="0">
        <a:lnSpc>
          <a:spcPct val="100000"/>
        </a:lnSpc>
        <a:spcBef>
          <a:spcPts val="0"/>
        </a:spcBef>
        <a:spcAft>
          <a:spcPts val="0"/>
        </a:spcAft>
        <a:buClrTx/>
        <a:buSzTx/>
        <a:buFontTx/>
        <a:buNone/>
        <a:tabLst/>
        <a:defRPr sz="1027" b="0" i="0" u="none" strike="noStrike" cap="none" spc="0" baseline="0">
          <a:solidFill>
            <a:schemeClr val="tx1"/>
          </a:solidFill>
          <a:uFillTx/>
          <a:latin typeface="+mn-lt"/>
          <a:ea typeface="+mn-ea"/>
          <a:cs typeface="+mn-cs"/>
          <a:sym typeface="Helvetica Neue Light"/>
        </a:defRPr>
      </a:lvl4pPr>
      <a:lvl5pPr marL="0" marR="0" indent="0" algn="ctr" defTabSz="401070" rtl="0" latinLnBrk="0">
        <a:lnSpc>
          <a:spcPct val="100000"/>
        </a:lnSpc>
        <a:spcBef>
          <a:spcPts val="0"/>
        </a:spcBef>
        <a:spcAft>
          <a:spcPts val="0"/>
        </a:spcAft>
        <a:buClrTx/>
        <a:buSzTx/>
        <a:buFontTx/>
        <a:buNone/>
        <a:tabLst/>
        <a:defRPr sz="1027" b="0" i="0" u="none" strike="noStrike" cap="none" spc="0" baseline="0">
          <a:solidFill>
            <a:schemeClr val="tx1"/>
          </a:solidFill>
          <a:uFillTx/>
          <a:latin typeface="+mn-lt"/>
          <a:ea typeface="+mn-ea"/>
          <a:cs typeface="+mn-cs"/>
          <a:sym typeface="Helvetica Neue Light"/>
        </a:defRPr>
      </a:lvl5pPr>
      <a:lvl6pPr marL="0" marR="0" indent="0" algn="ctr" defTabSz="401070" rtl="0" latinLnBrk="0">
        <a:lnSpc>
          <a:spcPct val="100000"/>
        </a:lnSpc>
        <a:spcBef>
          <a:spcPts val="0"/>
        </a:spcBef>
        <a:spcAft>
          <a:spcPts val="0"/>
        </a:spcAft>
        <a:buClrTx/>
        <a:buSzTx/>
        <a:buFontTx/>
        <a:buNone/>
        <a:tabLst/>
        <a:defRPr sz="1027" b="0" i="0" u="none" strike="noStrike" cap="none" spc="0" baseline="0">
          <a:solidFill>
            <a:schemeClr val="tx1"/>
          </a:solidFill>
          <a:uFillTx/>
          <a:latin typeface="+mn-lt"/>
          <a:ea typeface="+mn-ea"/>
          <a:cs typeface="+mn-cs"/>
          <a:sym typeface="Helvetica Neue Light"/>
        </a:defRPr>
      </a:lvl6pPr>
      <a:lvl7pPr marL="0" marR="0" indent="0" algn="ctr" defTabSz="401070" rtl="0" latinLnBrk="0">
        <a:lnSpc>
          <a:spcPct val="100000"/>
        </a:lnSpc>
        <a:spcBef>
          <a:spcPts val="0"/>
        </a:spcBef>
        <a:spcAft>
          <a:spcPts val="0"/>
        </a:spcAft>
        <a:buClrTx/>
        <a:buSzTx/>
        <a:buFontTx/>
        <a:buNone/>
        <a:tabLst/>
        <a:defRPr sz="1027" b="0" i="0" u="none" strike="noStrike" cap="none" spc="0" baseline="0">
          <a:solidFill>
            <a:schemeClr val="tx1"/>
          </a:solidFill>
          <a:uFillTx/>
          <a:latin typeface="+mn-lt"/>
          <a:ea typeface="+mn-ea"/>
          <a:cs typeface="+mn-cs"/>
          <a:sym typeface="Helvetica Neue Light"/>
        </a:defRPr>
      </a:lvl7pPr>
      <a:lvl8pPr marL="0" marR="0" indent="0" algn="ctr" defTabSz="401070" rtl="0" latinLnBrk="0">
        <a:lnSpc>
          <a:spcPct val="100000"/>
        </a:lnSpc>
        <a:spcBef>
          <a:spcPts val="0"/>
        </a:spcBef>
        <a:spcAft>
          <a:spcPts val="0"/>
        </a:spcAft>
        <a:buClrTx/>
        <a:buSzTx/>
        <a:buFontTx/>
        <a:buNone/>
        <a:tabLst/>
        <a:defRPr sz="1027" b="0" i="0" u="none" strike="noStrike" cap="none" spc="0" baseline="0">
          <a:solidFill>
            <a:schemeClr val="tx1"/>
          </a:solidFill>
          <a:uFillTx/>
          <a:latin typeface="+mn-lt"/>
          <a:ea typeface="+mn-ea"/>
          <a:cs typeface="+mn-cs"/>
          <a:sym typeface="Helvetica Neue Light"/>
        </a:defRPr>
      </a:lvl8pPr>
      <a:lvl9pPr marL="0" marR="0" indent="0" algn="ctr" defTabSz="401070" rtl="0" latinLnBrk="0">
        <a:lnSpc>
          <a:spcPct val="100000"/>
        </a:lnSpc>
        <a:spcBef>
          <a:spcPts val="0"/>
        </a:spcBef>
        <a:spcAft>
          <a:spcPts val="0"/>
        </a:spcAft>
        <a:buClrTx/>
        <a:buSzTx/>
        <a:buFontTx/>
        <a:buNone/>
        <a:tabLst/>
        <a:defRPr sz="1027"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1" y="2015791"/>
            <a:ext cx="10065224" cy="1735779"/>
          </a:xfrm>
        </p:spPr>
        <p:txBody>
          <a:bodyPr>
            <a:noAutofit/>
          </a:bodyPr>
          <a:lstStyle/>
          <a:p>
            <a:r>
              <a:rPr lang="en-US" sz="4400" dirty="0">
                <a:latin typeface="Bahnschrift" panose="020B0502040204020203" pitchFamily="34" charset="0"/>
              </a:rPr>
              <a:t>Joining forces for green recovery </a:t>
            </a:r>
            <a:r>
              <a:rPr lang="en-US" sz="4400" dirty="0" smtClean="0">
                <a:latin typeface="Bahnschrift" panose="020B0502040204020203" pitchFamily="34" charset="0"/>
              </a:rPr>
              <a:t/>
            </a:r>
            <a:br>
              <a:rPr lang="en-US" sz="4400" dirty="0" smtClean="0">
                <a:latin typeface="Bahnschrift" panose="020B0502040204020203" pitchFamily="34" charset="0"/>
              </a:rPr>
            </a:br>
            <a:r>
              <a:rPr lang="en-US" sz="4400" dirty="0" smtClean="0">
                <a:latin typeface="Bahnschrift" panose="020B0502040204020203" pitchFamily="34" charset="0"/>
              </a:rPr>
              <a:t>and </a:t>
            </a:r>
            <a:r>
              <a:rPr lang="en-US" sz="4400" dirty="0">
                <a:latin typeface="Bahnschrift" panose="020B0502040204020203" pitchFamily="34" charset="0"/>
              </a:rPr>
              <a:t>digital transition </a:t>
            </a:r>
            <a:r>
              <a:rPr lang="en-US" sz="4400" dirty="0" smtClean="0">
                <a:latin typeface="Bahnschrift" panose="020B0502040204020203" pitchFamily="34" charset="0"/>
              </a:rPr>
              <a:t>– </a:t>
            </a:r>
            <a:br>
              <a:rPr lang="en-US" sz="4400" dirty="0" smtClean="0">
                <a:latin typeface="Bahnschrift" panose="020B0502040204020203" pitchFamily="34" charset="0"/>
              </a:rPr>
            </a:br>
            <a:r>
              <a:rPr lang="en-US" sz="4400" dirty="0" smtClean="0">
                <a:latin typeface="Bahnschrift" panose="020B0502040204020203" pitchFamily="34" charset="0"/>
              </a:rPr>
              <a:t>creating </a:t>
            </a:r>
            <a:r>
              <a:rPr lang="en-US" sz="4400" dirty="0">
                <a:latin typeface="Bahnschrift" panose="020B0502040204020203" pitchFamily="34" charset="0"/>
              </a:rPr>
              <a:t>synergies with Horizon Europe	</a:t>
            </a:r>
            <a:endParaRPr lang="en-GB" sz="4400" dirty="0">
              <a:latin typeface="Bahnschrift" panose="020B0502040204020203" pitchFamily="34" charset="0"/>
            </a:endParaRPr>
          </a:p>
        </p:txBody>
      </p:sp>
      <p:sp>
        <p:nvSpPr>
          <p:cNvPr id="7" name="Subtitle 6"/>
          <p:cNvSpPr>
            <a:spLocks noGrp="1"/>
          </p:cNvSpPr>
          <p:nvPr>
            <p:ph type="subTitle" idx="1"/>
          </p:nvPr>
        </p:nvSpPr>
        <p:spPr/>
        <p:txBody>
          <a:bodyPr/>
          <a:lstStyle/>
          <a:p>
            <a:pPr>
              <a:spcAft>
                <a:spcPts val="600"/>
              </a:spcAft>
            </a:pPr>
            <a:r>
              <a:rPr lang="en-GB" dirty="0">
                <a:latin typeface="Bahnschrift" panose="020B0502040204020203" pitchFamily="34" charset="0"/>
              </a:rPr>
              <a:t>Bulgaria Economic Forum </a:t>
            </a:r>
            <a:r>
              <a:rPr lang="en-GB" dirty="0" smtClean="0">
                <a:latin typeface="Bahnschrift" panose="020B0502040204020203" pitchFamily="34" charset="0"/>
              </a:rPr>
              <a:t>2020</a:t>
            </a:r>
          </a:p>
          <a:p>
            <a:r>
              <a:rPr lang="de-LU" dirty="0" smtClean="0">
                <a:latin typeface="Bahnschrift" panose="020B0502040204020203" pitchFamily="34" charset="0"/>
              </a:rPr>
              <a:t>„</a:t>
            </a:r>
            <a:r>
              <a:rPr lang="en-US" dirty="0">
                <a:latin typeface="Bahnschrift" panose="020B0502040204020203" pitchFamily="34" charset="0"/>
              </a:rPr>
              <a:t>Economic recovery on the </a:t>
            </a:r>
            <a:r>
              <a:rPr lang="en-US" dirty="0" smtClean="0">
                <a:latin typeface="Bahnschrift" panose="020B0502040204020203" pitchFamily="34" charset="0"/>
              </a:rPr>
              <a:t>horizon”</a:t>
            </a:r>
            <a:endParaRPr lang="en-GB" dirty="0">
              <a:latin typeface="Bahnschrift" panose="020B0502040204020203" pitchFamily="34" charset="0"/>
            </a:endParaRPr>
          </a:p>
        </p:txBody>
      </p:sp>
      <p:sp>
        <p:nvSpPr>
          <p:cNvPr id="8" name="Text Placeholder 7"/>
          <p:cNvSpPr>
            <a:spLocks noGrp="1"/>
          </p:cNvSpPr>
          <p:nvPr>
            <p:ph type="body" sz="quarter" idx="13"/>
          </p:nvPr>
        </p:nvSpPr>
        <p:spPr/>
        <p:txBody>
          <a:bodyPr/>
          <a:lstStyle/>
          <a:p>
            <a:pPr>
              <a:spcAft>
                <a:spcPts val="0"/>
              </a:spcAft>
            </a:pPr>
            <a:r>
              <a:rPr lang="de-LU" dirty="0" smtClean="0"/>
              <a:t>Sven Schade</a:t>
            </a:r>
          </a:p>
          <a:p>
            <a:pPr>
              <a:spcAft>
                <a:spcPts val="0"/>
              </a:spcAft>
            </a:pPr>
            <a:r>
              <a:rPr lang="de-LU" dirty="0" smtClean="0"/>
              <a:t>European </a:t>
            </a:r>
            <a:r>
              <a:rPr lang="de-LU" dirty="0" err="1"/>
              <a:t>C</a:t>
            </a:r>
            <a:r>
              <a:rPr lang="de-LU" dirty="0" err="1" smtClean="0"/>
              <a:t>ommission</a:t>
            </a:r>
            <a:r>
              <a:rPr lang="de-LU" dirty="0" smtClean="0"/>
              <a:t>, DG R&amp;I.A3</a:t>
            </a:r>
          </a:p>
          <a:p>
            <a:pPr>
              <a:spcAft>
                <a:spcPts val="0"/>
              </a:spcAft>
            </a:pPr>
            <a:r>
              <a:rPr lang="de-LU" dirty="0" smtClean="0"/>
              <a:t>Horizon Europe Strategic </a:t>
            </a:r>
            <a:r>
              <a:rPr lang="de-LU" dirty="0" err="1" smtClean="0"/>
              <a:t>planning</a:t>
            </a:r>
            <a:endParaRPr lang="de-LU" dirty="0" smtClean="0"/>
          </a:p>
          <a:p>
            <a:endParaRPr lang="en-GB" dirty="0"/>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sz="3600" dirty="0" smtClean="0">
                <a:latin typeface="Bahnschrift" panose="020B0502040204020203" pitchFamily="34" charset="0"/>
              </a:rPr>
              <a:t>COVID- crisis recovery:</a:t>
            </a:r>
            <a:br>
              <a:rPr lang="en-IE" sz="3600" dirty="0" smtClean="0">
                <a:latin typeface="Bahnschrift" panose="020B0502040204020203" pitchFamily="34" charset="0"/>
              </a:rPr>
            </a:br>
            <a:r>
              <a:rPr lang="en-IE" sz="3600" dirty="0" smtClean="0">
                <a:latin typeface="Bahnschrift" panose="020B0502040204020203" pitchFamily="34" charset="0"/>
              </a:rPr>
              <a:t>‚Back to normal‘ or ‚Renewal &amp; jump forward‘? </a:t>
            </a:r>
            <a:endParaRPr lang="en-IE" sz="3600" dirty="0">
              <a:latin typeface="Bahnschrift" panose="020B0502040204020203" pitchFamily="34" charset="0"/>
            </a:endParaRPr>
          </a:p>
        </p:txBody>
      </p:sp>
      <p:pic>
        <p:nvPicPr>
          <p:cNvPr id="5" name="Picture 4"/>
          <p:cNvPicPr>
            <a:picLocks noChangeAspect="1"/>
          </p:cNvPicPr>
          <p:nvPr/>
        </p:nvPicPr>
        <p:blipFill>
          <a:blip r:embed="rId2"/>
          <a:stretch>
            <a:fillRect/>
          </a:stretch>
        </p:blipFill>
        <p:spPr>
          <a:xfrm>
            <a:off x="327875" y="1355775"/>
            <a:ext cx="8776936" cy="776192"/>
          </a:xfrm>
          <a:prstGeom prst="rect">
            <a:avLst/>
          </a:prstGeom>
        </p:spPr>
      </p:pic>
      <p:pic>
        <p:nvPicPr>
          <p:cNvPr id="7" name="Picture 6"/>
          <p:cNvPicPr>
            <a:picLocks noChangeAspect="1"/>
          </p:cNvPicPr>
          <p:nvPr/>
        </p:nvPicPr>
        <p:blipFill>
          <a:blip r:embed="rId3"/>
          <a:stretch>
            <a:fillRect/>
          </a:stretch>
        </p:blipFill>
        <p:spPr>
          <a:xfrm>
            <a:off x="524050" y="3578649"/>
            <a:ext cx="3948671" cy="2449176"/>
          </a:xfrm>
          <a:prstGeom prst="rect">
            <a:avLst/>
          </a:prstGeom>
        </p:spPr>
      </p:pic>
      <p:pic>
        <p:nvPicPr>
          <p:cNvPr id="8" name="Picture 7"/>
          <p:cNvPicPr>
            <a:picLocks noChangeAspect="1"/>
          </p:cNvPicPr>
          <p:nvPr/>
        </p:nvPicPr>
        <p:blipFill>
          <a:blip r:embed="rId4"/>
          <a:stretch>
            <a:fillRect/>
          </a:stretch>
        </p:blipFill>
        <p:spPr>
          <a:xfrm>
            <a:off x="4919961" y="3508649"/>
            <a:ext cx="2457450" cy="2933700"/>
          </a:xfrm>
          <a:prstGeom prst="rect">
            <a:avLst/>
          </a:prstGeom>
        </p:spPr>
      </p:pic>
      <p:pic>
        <p:nvPicPr>
          <p:cNvPr id="10" name="Picture 9"/>
          <p:cNvPicPr>
            <a:picLocks noChangeAspect="1"/>
          </p:cNvPicPr>
          <p:nvPr/>
        </p:nvPicPr>
        <p:blipFill>
          <a:blip r:embed="rId5"/>
          <a:stretch>
            <a:fillRect/>
          </a:stretch>
        </p:blipFill>
        <p:spPr>
          <a:xfrm>
            <a:off x="616570" y="2400573"/>
            <a:ext cx="7208081" cy="1178076"/>
          </a:xfrm>
          <a:prstGeom prst="rect">
            <a:avLst/>
          </a:prstGeom>
        </p:spPr>
      </p:pic>
      <p:sp>
        <p:nvSpPr>
          <p:cNvPr id="9" name="Rectangle 8"/>
          <p:cNvSpPr/>
          <p:nvPr/>
        </p:nvSpPr>
        <p:spPr>
          <a:xfrm>
            <a:off x="2565213" y="5486399"/>
            <a:ext cx="3439537" cy="12864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LU" sz="4800" dirty="0" smtClean="0"/>
              <a:t>But </a:t>
            </a:r>
            <a:r>
              <a:rPr lang="de-LU" sz="4800" dirty="0" err="1" smtClean="0"/>
              <a:t>how</a:t>
            </a:r>
            <a:r>
              <a:rPr lang="de-LU" sz="4800" dirty="0" smtClean="0"/>
              <a:t>?</a:t>
            </a:r>
            <a:endParaRPr lang="en-GB" sz="4800" dirty="0"/>
          </a:p>
        </p:txBody>
      </p:sp>
      <p:sp>
        <p:nvSpPr>
          <p:cNvPr id="3" name="TextBox 2"/>
          <p:cNvSpPr txBox="1"/>
          <p:nvPr/>
        </p:nvSpPr>
        <p:spPr>
          <a:xfrm>
            <a:off x="7944787" y="2131967"/>
            <a:ext cx="3987383" cy="4154984"/>
          </a:xfrm>
          <a:prstGeom prst="rect">
            <a:avLst/>
          </a:prstGeom>
          <a:solidFill>
            <a:srgbClr val="FFC000">
              <a:alpha val="65000"/>
            </a:srgbClr>
          </a:solidFill>
        </p:spPr>
        <p:txBody>
          <a:bodyPr wrap="square" rtlCol="0">
            <a:spAutoFit/>
          </a:bodyPr>
          <a:lstStyle/>
          <a:p>
            <a:r>
              <a:rPr lang="en-IE" sz="2400" dirty="0" smtClean="0">
                <a:latin typeface="Bahnschrift" panose="020B0502040204020203" pitchFamily="34" charset="0"/>
              </a:rPr>
              <a:t>Proposals for </a:t>
            </a:r>
            <a:r>
              <a:rPr lang="en-IE" sz="2400" b="1" dirty="0" smtClean="0">
                <a:latin typeface="Bahnschrift" panose="020B0502040204020203" pitchFamily="34" charset="0"/>
              </a:rPr>
              <a:t>Revised proposal for MFF 2021-27 </a:t>
            </a:r>
          </a:p>
          <a:p>
            <a:r>
              <a:rPr lang="en-IE" sz="2400" dirty="0" smtClean="0">
                <a:latin typeface="Bahnschrift" panose="020B0502040204020203" pitchFamily="34" charset="0"/>
              </a:rPr>
              <a:t>€1100billion</a:t>
            </a:r>
          </a:p>
          <a:p>
            <a:endParaRPr lang="en-IE" sz="2400" dirty="0" smtClean="0">
              <a:latin typeface="Bahnschrift" panose="020B0502040204020203" pitchFamily="34" charset="0"/>
            </a:endParaRPr>
          </a:p>
          <a:p>
            <a:r>
              <a:rPr lang="en-IE" sz="2400" dirty="0" smtClean="0">
                <a:latin typeface="Bahnschrift" panose="020B0502040204020203" pitchFamily="34" charset="0"/>
              </a:rPr>
              <a:t>And</a:t>
            </a:r>
          </a:p>
          <a:p>
            <a:endParaRPr lang="en-IE" sz="2400" dirty="0">
              <a:latin typeface="Bahnschrift" panose="020B0502040204020203" pitchFamily="34" charset="0"/>
            </a:endParaRPr>
          </a:p>
          <a:p>
            <a:r>
              <a:rPr lang="en-IE" sz="2400" b="1" dirty="0" smtClean="0">
                <a:latin typeface="Bahnschrift" panose="020B0502040204020203" pitchFamily="34" charset="0"/>
              </a:rPr>
              <a:t>Next Generation EU</a:t>
            </a:r>
          </a:p>
          <a:p>
            <a:r>
              <a:rPr lang="en-US" sz="2400" dirty="0" smtClean="0">
                <a:latin typeface="Bahnschrift" panose="020B0502040204020203" pitchFamily="34" charset="0"/>
              </a:rPr>
              <a:t>recovery </a:t>
            </a:r>
            <a:r>
              <a:rPr lang="en-US" sz="2400" dirty="0">
                <a:latin typeface="Bahnschrift" panose="020B0502040204020203" pitchFamily="34" charset="0"/>
              </a:rPr>
              <a:t>instrument of €750 billion </a:t>
            </a:r>
            <a:r>
              <a:rPr lang="en-US" sz="2400" dirty="0" smtClean="0">
                <a:latin typeface="Bahnschrift" panose="020B0502040204020203" pitchFamily="34" charset="0"/>
              </a:rPr>
              <a:t>(4 years) – </a:t>
            </a:r>
            <a:r>
              <a:rPr lang="en-US" sz="2400" dirty="0" smtClean="0">
                <a:latin typeface="Bahnschrift" panose="020B0502040204020203" pitchFamily="34" charset="0"/>
              </a:rPr>
              <a:t>40</a:t>
            </a:r>
            <a:r>
              <a:rPr lang="en-US" sz="2400" dirty="0" smtClean="0">
                <a:latin typeface="Bahnschrift" panose="020B0502040204020203" pitchFamily="34" charset="0"/>
              </a:rPr>
              <a:t>% </a:t>
            </a:r>
            <a:r>
              <a:rPr lang="en-US" sz="2400" dirty="0" smtClean="0">
                <a:latin typeface="Bahnschrift" panose="020B0502040204020203" pitchFamily="34" charset="0"/>
              </a:rPr>
              <a:t>target sustainability transition</a:t>
            </a:r>
            <a:endParaRPr lang="en-GB" sz="2400" dirty="0">
              <a:latin typeface="Bahnschrift" panose="020B0502040204020203" pitchFamily="34" charset="0"/>
            </a:endParaRPr>
          </a:p>
        </p:txBody>
      </p:sp>
    </p:spTree>
    <p:extLst>
      <p:ext uri="{BB962C8B-B14F-4D97-AF65-F5344CB8AC3E}">
        <p14:creationId xmlns:p14="http://schemas.microsoft.com/office/powerpoint/2010/main" val="558759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37264" y="2639910"/>
            <a:ext cx="7562094" cy="3741419"/>
            <a:chOff x="513264" y="2564904"/>
            <a:chExt cx="7562094" cy="3741419"/>
          </a:xfrm>
        </p:grpSpPr>
        <p:sp>
          <p:nvSpPr>
            <p:cNvPr id="4" name="Oval 3"/>
            <p:cNvSpPr/>
            <p:nvPr/>
          </p:nvSpPr>
          <p:spPr>
            <a:xfrm>
              <a:off x="513264"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12" name="Oval 11"/>
            <p:cNvSpPr/>
            <p:nvPr/>
          </p:nvSpPr>
          <p:spPr>
            <a:xfrm>
              <a:off x="2304999"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13" name="Oval 12"/>
            <p:cNvSpPr/>
            <p:nvPr/>
          </p:nvSpPr>
          <p:spPr>
            <a:xfrm>
              <a:off x="4110058"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14" name="Oval 13"/>
            <p:cNvSpPr/>
            <p:nvPr/>
          </p:nvSpPr>
          <p:spPr>
            <a:xfrm>
              <a:off x="5915118"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15" name="Oval 14"/>
            <p:cNvSpPr/>
            <p:nvPr/>
          </p:nvSpPr>
          <p:spPr>
            <a:xfrm>
              <a:off x="1420416" y="4146083"/>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16" name="Oval 15"/>
            <p:cNvSpPr/>
            <p:nvPr/>
          </p:nvSpPr>
          <p:spPr>
            <a:xfrm>
              <a:off x="3180110" y="4142932"/>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grpSp>
      <p:sp>
        <p:nvSpPr>
          <p:cNvPr id="9" name="Content Placeholder 8"/>
          <p:cNvSpPr>
            <a:spLocks noGrp="1"/>
          </p:cNvSpPr>
          <p:nvPr>
            <p:ph idx="1"/>
          </p:nvPr>
        </p:nvSpPr>
        <p:spPr/>
        <p:txBody>
          <a:bodyPr/>
          <a:lstStyle/>
          <a:p>
            <a:pPr marL="0" indent="0">
              <a:buNone/>
            </a:pPr>
            <a:r>
              <a:rPr lang="de-DE" dirty="0">
                <a:solidFill>
                  <a:srgbClr val="034EA2"/>
                </a:solidFill>
                <a:latin typeface="Bahnschrift" panose="020B0502040204020203" pitchFamily="34" charset="0"/>
                <a:ea typeface="+mj-ea"/>
                <a:cs typeface="+mj-cs"/>
              </a:rPr>
              <a:t>6 </a:t>
            </a:r>
            <a:r>
              <a:rPr lang="de-DE" dirty="0" smtClean="0">
                <a:solidFill>
                  <a:srgbClr val="034EA2"/>
                </a:solidFill>
                <a:latin typeface="Bahnschrift" panose="020B0502040204020203" pitchFamily="34" charset="0"/>
                <a:ea typeface="+mj-ea"/>
                <a:cs typeface="+mj-cs"/>
              </a:rPr>
              <a:t>Clusters – +50% of Horizon Europe </a:t>
            </a:r>
            <a:r>
              <a:rPr lang="de-DE" dirty="0" err="1" smtClean="0">
                <a:solidFill>
                  <a:srgbClr val="034EA2"/>
                </a:solidFill>
                <a:latin typeface="Bahnschrift" panose="020B0502040204020203" pitchFamily="34" charset="0"/>
                <a:ea typeface="+mj-ea"/>
                <a:cs typeface="+mj-cs"/>
              </a:rPr>
              <a:t>budgets</a:t>
            </a:r>
            <a:r>
              <a:rPr lang="de-DE" dirty="0" smtClean="0">
                <a:solidFill>
                  <a:srgbClr val="034EA2"/>
                </a:solidFill>
                <a:latin typeface="Bahnschrift" panose="020B0502040204020203" pitchFamily="34" charset="0"/>
                <a:ea typeface="+mj-ea"/>
                <a:cs typeface="+mj-cs"/>
              </a:rPr>
              <a:t> of total &lt;100bn/7 </a:t>
            </a:r>
            <a:r>
              <a:rPr lang="de-DE" dirty="0" err="1" smtClean="0">
                <a:solidFill>
                  <a:srgbClr val="034EA2"/>
                </a:solidFill>
                <a:latin typeface="Bahnschrift" panose="020B0502040204020203" pitchFamily="34" charset="0"/>
                <a:ea typeface="+mj-ea"/>
                <a:cs typeface="+mj-cs"/>
              </a:rPr>
              <a:t>years</a:t>
            </a:r>
            <a:endParaRPr lang="en-GB" dirty="0"/>
          </a:p>
        </p:txBody>
      </p:sp>
      <p:sp>
        <p:nvSpPr>
          <p:cNvPr id="2" name="Title 1"/>
          <p:cNvSpPr>
            <a:spLocks noGrp="1"/>
          </p:cNvSpPr>
          <p:nvPr>
            <p:ph type="title"/>
          </p:nvPr>
        </p:nvSpPr>
        <p:spPr>
          <a:xfrm>
            <a:off x="926546" y="908783"/>
            <a:ext cx="10515600" cy="782357"/>
          </a:xfrm>
          <a:prstGeom prst="rect">
            <a:avLst/>
          </a:prstGeom>
        </p:spPr>
        <p:txBody>
          <a:bodyPr/>
          <a:lstStyle/>
          <a:p>
            <a:r>
              <a:rPr lang="de-DE" sz="1800" dirty="0" err="1" smtClean="0">
                <a:latin typeface="Bahnschrift" panose="020B0502040204020203" pitchFamily="34" charset="0"/>
              </a:rPr>
              <a:t>Pillar</a:t>
            </a:r>
            <a:r>
              <a:rPr lang="de-DE" sz="1800" dirty="0" smtClean="0">
                <a:latin typeface="Bahnschrift" panose="020B0502040204020203" pitchFamily="34" charset="0"/>
              </a:rPr>
              <a:t> 2 - Clusters</a:t>
            </a:r>
            <a:r>
              <a:rPr sz="3600" dirty="0">
                <a:latin typeface="Bahnschrift" panose="020B0502040204020203" pitchFamily="34" charset="0"/>
              </a:rPr>
              <a:t/>
            </a:r>
            <a:br>
              <a:rPr sz="3600" dirty="0">
                <a:latin typeface="Bahnschrift" panose="020B0502040204020203" pitchFamily="34" charset="0"/>
              </a:rPr>
            </a:br>
            <a:r>
              <a:rPr lang="de-DE" sz="3600" dirty="0" smtClean="0">
                <a:latin typeface="Bahnschrift" panose="020B0502040204020203" pitchFamily="34" charset="0"/>
              </a:rPr>
              <a:t>Global </a:t>
            </a:r>
            <a:r>
              <a:rPr lang="de-DE" sz="3600" dirty="0" err="1" smtClean="0">
                <a:latin typeface="Bahnschrift" panose="020B0502040204020203" pitchFamily="34" charset="0"/>
              </a:rPr>
              <a:t>challenges</a:t>
            </a:r>
            <a:r>
              <a:rPr lang="de-DE" sz="3600" dirty="0" smtClean="0">
                <a:latin typeface="Bahnschrift" panose="020B0502040204020203" pitchFamily="34" charset="0"/>
              </a:rPr>
              <a:t> </a:t>
            </a:r>
            <a:r>
              <a:rPr lang="de-DE" sz="3600" dirty="0" err="1" smtClean="0">
                <a:latin typeface="Bahnschrift" panose="020B0502040204020203" pitchFamily="34" charset="0"/>
              </a:rPr>
              <a:t>and</a:t>
            </a:r>
            <a:r>
              <a:rPr lang="de-DE" sz="3600" dirty="0" smtClean="0">
                <a:latin typeface="Bahnschrift" panose="020B0502040204020203" pitchFamily="34" charset="0"/>
              </a:rPr>
              <a:t> </a:t>
            </a:r>
            <a:r>
              <a:rPr lang="de-DE" sz="3600" dirty="0" err="1" smtClean="0">
                <a:latin typeface="Bahnschrift" panose="020B0502040204020203" pitchFamily="34" charset="0"/>
              </a:rPr>
              <a:t>industrial</a:t>
            </a:r>
            <a:r>
              <a:rPr lang="de-DE" sz="3600" dirty="0" smtClean="0">
                <a:latin typeface="Bahnschrift" panose="020B0502040204020203" pitchFamily="34" charset="0"/>
              </a:rPr>
              <a:t> </a:t>
            </a:r>
            <a:r>
              <a:rPr lang="de-DE" sz="3600" dirty="0" err="1" smtClean="0">
                <a:latin typeface="Bahnschrift" panose="020B0502040204020203" pitchFamily="34" charset="0"/>
              </a:rPr>
              <a:t>competitiveness</a:t>
            </a:r>
            <a:r>
              <a:rPr lang="de-DE" sz="2800" dirty="0" smtClean="0">
                <a:latin typeface="Bahnschrift" panose="020B0502040204020203" pitchFamily="34" charset="0"/>
              </a:rPr>
              <a:t/>
            </a:r>
            <a:br>
              <a:rPr lang="de-DE" sz="2800" dirty="0" smtClean="0">
                <a:latin typeface="Bahnschrift" panose="020B0502040204020203" pitchFamily="34" charset="0"/>
              </a:rPr>
            </a:br>
            <a:endParaRPr lang="de-DE" sz="2400" dirty="0">
              <a:solidFill>
                <a:schemeClr val="accent2">
                  <a:lumMod val="50000"/>
                </a:schemeClr>
              </a:solidFill>
              <a:latin typeface="Arial" panose="020B0604020202020204" pitchFamily="34" charset="0"/>
              <a:cs typeface="Arial" panose="020B0604020202020204" pitchFamily="34" charset="0"/>
            </a:endParaRPr>
          </a:p>
        </p:txBody>
      </p:sp>
      <p:sp>
        <p:nvSpPr>
          <p:cNvPr id="3" name="Oval 2"/>
          <p:cNvSpPr/>
          <p:nvPr/>
        </p:nvSpPr>
        <p:spPr>
          <a:xfrm>
            <a:off x="2225617" y="2821637"/>
            <a:ext cx="1797322" cy="1797322"/>
          </a:xfrm>
          <a:prstGeom prst="ellipse">
            <a:avLst/>
          </a:prstGeom>
          <a:solidFill>
            <a:schemeClr val="accent4"/>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defTabSz="457200"/>
            <a:r>
              <a:rPr lang="de-DE" sz="1600" dirty="0" smtClean="0"/>
              <a:t>Digital, </a:t>
            </a:r>
            <a:r>
              <a:rPr lang="de-DE" sz="1600" dirty="0" err="1" smtClean="0"/>
              <a:t>Industry</a:t>
            </a:r>
            <a:r>
              <a:rPr lang="de-DE" sz="1600" dirty="0" smtClean="0"/>
              <a:t> </a:t>
            </a:r>
            <a:r>
              <a:rPr lang="de-DE" sz="1600" dirty="0" err="1" smtClean="0"/>
              <a:t>and</a:t>
            </a:r>
            <a:r>
              <a:rPr lang="de-DE" sz="1600" dirty="0" smtClean="0"/>
              <a:t> Space</a:t>
            </a:r>
            <a:endParaRPr lang="de-DE" sz="1600" dirty="0"/>
          </a:p>
        </p:txBody>
      </p:sp>
      <p:sp>
        <p:nvSpPr>
          <p:cNvPr id="6" name="Oval 5"/>
          <p:cNvSpPr/>
          <p:nvPr/>
        </p:nvSpPr>
        <p:spPr>
          <a:xfrm>
            <a:off x="3124278" y="4399396"/>
            <a:ext cx="1781924" cy="1797052"/>
          </a:xfrm>
          <a:prstGeom prst="ellipse">
            <a:avLst/>
          </a:prstGeom>
          <a:solidFill>
            <a:schemeClr val="tx2"/>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defTabSz="457200"/>
            <a:r>
              <a:rPr lang="de-DE" sz="1500" dirty="0" smtClean="0"/>
              <a:t>Culture, </a:t>
            </a:r>
            <a:r>
              <a:rPr lang="de-DE" sz="1500" dirty="0" err="1" smtClean="0"/>
              <a:t>creativity</a:t>
            </a:r>
            <a:r>
              <a:rPr lang="de-DE" sz="1500" dirty="0" smtClean="0"/>
              <a:t> </a:t>
            </a:r>
            <a:r>
              <a:rPr lang="de-DE" sz="1500" dirty="0" err="1" smtClean="0"/>
              <a:t>and</a:t>
            </a:r>
            <a:r>
              <a:rPr lang="de-DE" sz="1500" dirty="0" smtClean="0"/>
              <a:t> inclusive </a:t>
            </a:r>
            <a:r>
              <a:rPr lang="de-DE" sz="1500" dirty="0" err="1" smtClean="0"/>
              <a:t>society</a:t>
            </a:r>
            <a:endParaRPr lang="de-DE" sz="1500" dirty="0"/>
          </a:p>
        </p:txBody>
      </p:sp>
      <p:sp>
        <p:nvSpPr>
          <p:cNvPr id="7" name="Oval 6"/>
          <p:cNvSpPr/>
          <p:nvPr/>
        </p:nvSpPr>
        <p:spPr>
          <a:xfrm>
            <a:off x="4015560" y="2806143"/>
            <a:ext cx="1807896" cy="1812816"/>
          </a:xfrm>
          <a:prstGeom prst="ellipse">
            <a:avLst/>
          </a:prstGeom>
          <a:solidFill>
            <a:srgbClr val="3166CF"/>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defTabSz="457200"/>
            <a:r>
              <a:rPr lang="de-DE" sz="1600" dirty="0" err="1" smtClean="0"/>
              <a:t>Civil</a:t>
            </a:r>
            <a:r>
              <a:rPr lang="de-DE" sz="1600" dirty="0" smtClean="0"/>
              <a:t> </a:t>
            </a:r>
            <a:r>
              <a:rPr lang="de-DE" sz="1600" dirty="0" err="1" smtClean="0"/>
              <a:t>security</a:t>
            </a:r>
            <a:r>
              <a:rPr lang="de-DE" sz="1600" dirty="0" smtClean="0"/>
              <a:t> </a:t>
            </a:r>
            <a:r>
              <a:rPr lang="de-DE" sz="1600" dirty="0" err="1" smtClean="0"/>
              <a:t>for</a:t>
            </a:r>
            <a:r>
              <a:rPr lang="de-DE" sz="1600" dirty="0" smtClean="0"/>
              <a:t> </a:t>
            </a:r>
            <a:r>
              <a:rPr lang="de-DE" sz="1600" dirty="0" err="1" smtClean="0"/>
              <a:t>society</a:t>
            </a:r>
            <a:endParaRPr lang="de-DE" sz="1600" dirty="0"/>
          </a:p>
        </p:txBody>
      </p:sp>
      <p:sp>
        <p:nvSpPr>
          <p:cNvPr id="8" name="Oval 7"/>
          <p:cNvSpPr/>
          <p:nvPr/>
        </p:nvSpPr>
        <p:spPr>
          <a:xfrm>
            <a:off x="5836150" y="2821638"/>
            <a:ext cx="1696808" cy="1721604"/>
          </a:xfrm>
          <a:prstGeom prst="ellipse">
            <a:avLst/>
          </a:prstGeom>
          <a:solidFill>
            <a:schemeClr val="tx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lgn="ctr" defTabSz="457200"/>
            <a:r>
              <a:rPr lang="de-DE" sz="1500" dirty="0" err="1" smtClean="0"/>
              <a:t>Health</a:t>
            </a:r>
            <a:endParaRPr lang="de-DE" sz="1500" dirty="0"/>
          </a:p>
        </p:txBody>
      </p:sp>
      <p:sp>
        <p:nvSpPr>
          <p:cNvPr id="10" name="Oval 9"/>
          <p:cNvSpPr/>
          <p:nvPr/>
        </p:nvSpPr>
        <p:spPr>
          <a:xfrm>
            <a:off x="7630000" y="2821637"/>
            <a:ext cx="1778368" cy="1797322"/>
          </a:xfrm>
          <a:prstGeom prst="ellipse">
            <a:avLst/>
          </a:prstGeom>
          <a:solidFill>
            <a:schemeClr val="accent4"/>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lgn="ctr" defTabSz="457200"/>
            <a:r>
              <a:rPr lang="de-DE" sz="1400" dirty="0" smtClean="0"/>
              <a:t>Food, </a:t>
            </a:r>
            <a:r>
              <a:rPr lang="de-DE" sz="1400" dirty="0" err="1" smtClean="0"/>
              <a:t>bioeconomy</a:t>
            </a:r>
            <a:r>
              <a:rPr lang="de-DE" sz="1400" dirty="0" smtClean="0"/>
              <a:t>, </a:t>
            </a:r>
            <a:r>
              <a:rPr lang="de-DE" sz="1400" dirty="0" err="1" smtClean="0"/>
              <a:t>natural</a:t>
            </a:r>
            <a:r>
              <a:rPr lang="de-DE" sz="1400" dirty="0" smtClean="0"/>
              <a:t> </a:t>
            </a:r>
            <a:r>
              <a:rPr lang="de-DE" sz="1400" dirty="0" err="1" smtClean="0"/>
              <a:t>resources</a:t>
            </a:r>
            <a:r>
              <a:rPr lang="de-DE" sz="1400" dirty="0" smtClean="0"/>
              <a:t>, </a:t>
            </a:r>
            <a:r>
              <a:rPr lang="de-DE" sz="1400" dirty="0" err="1" smtClean="0"/>
              <a:t>agriculture</a:t>
            </a:r>
            <a:r>
              <a:rPr lang="de-DE" sz="1400" dirty="0" smtClean="0"/>
              <a:t> </a:t>
            </a:r>
            <a:r>
              <a:rPr lang="de-DE" sz="1400" dirty="0" err="1" smtClean="0"/>
              <a:t>and</a:t>
            </a:r>
            <a:r>
              <a:rPr lang="de-DE" sz="1400" dirty="0" smtClean="0"/>
              <a:t> </a:t>
            </a:r>
            <a:r>
              <a:rPr lang="de-DE" sz="1400" dirty="0" err="1" smtClean="0"/>
              <a:t>environment</a:t>
            </a:r>
            <a:endParaRPr lang="de-DE" sz="1400" dirty="0"/>
          </a:p>
        </p:txBody>
      </p:sp>
      <p:sp>
        <p:nvSpPr>
          <p:cNvPr id="11" name="Oval 10"/>
          <p:cNvSpPr/>
          <p:nvPr/>
        </p:nvSpPr>
        <p:spPr>
          <a:xfrm>
            <a:off x="4896638" y="4399396"/>
            <a:ext cx="1797322" cy="1797322"/>
          </a:xfrm>
          <a:prstGeom prst="ellipse">
            <a:avLst/>
          </a:prstGeom>
          <a:solidFill>
            <a:schemeClr val="accent6"/>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lgn="ctr" defTabSz="457200"/>
            <a:r>
              <a:rPr lang="de-DE" sz="1600" dirty="0" err="1" smtClean="0"/>
              <a:t>Climate</a:t>
            </a:r>
            <a:r>
              <a:rPr lang="de-DE" sz="1600" dirty="0" smtClean="0"/>
              <a:t>, </a:t>
            </a:r>
            <a:r>
              <a:rPr lang="de-DE" sz="1600" dirty="0" err="1" smtClean="0"/>
              <a:t>energy</a:t>
            </a:r>
            <a:r>
              <a:rPr lang="de-DE" sz="1600" dirty="0" smtClean="0"/>
              <a:t> </a:t>
            </a:r>
            <a:r>
              <a:rPr lang="de-DE" sz="1600" dirty="0" err="1" smtClean="0"/>
              <a:t>and</a:t>
            </a:r>
            <a:r>
              <a:rPr lang="de-DE" sz="1600" dirty="0" smtClean="0"/>
              <a:t> </a:t>
            </a:r>
            <a:r>
              <a:rPr lang="de-DE" sz="1600" dirty="0" err="1" smtClean="0"/>
              <a:t>mobility</a:t>
            </a:r>
            <a:endParaRPr lang="de-DE" sz="1600" dirty="0"/>
          </a:p>
        </p:txBody>
      </p:sp>
    </p:spTree>
    <p:extLst>
      <p:ext uri="{BB962C8B-B14F-4D97-AF65-F5344CB8AC3E}">
        <p14:creationId xmlns:p14="http://schemas.microsoft.com/office/powerpoint/2010/main" val="571577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9962" y="3130482"/>
            <a:ext cx="2512076" cy="1200329"/>
          </a:xfrm>
          <a:prstGeom prst="rect">
            <a:avLst/>
          </a:prstGeom>
        </p:spPr>
        <p:txBody>
          <a:bodyPr wrap="square">
            <a:spAutoFit/>
          </a:bodyPr>
          <a:lstStyle/>
          <a:p>
            <a:pPr algn="ctr" fontAlgn="base">
              <a:spcBef>
                <a:spcPct val="0"/>
              </a:spcBef>
              <a:spcAft>
                <a:spcPct val="0"/>
              </a:spcAft>
              <a:defRPr/>
            </a:pPr>
            <a:r>
              <a:rPr lang="en-GB" sz="2400" dirty="0">
                <a:solidFill>
                  <a:srgbClr val="0E4194"/>
                </a:solidFill>
                <a:latin typeface="Bahnschrift" panose="020B0502040204020203" pitchFamily="34" charset="0"/>
              </a:rPr>
              <a:t>From ‘</a:t>
            </a:r>
            <a:r>
              <a:rPr lang="en-GB" sz="2400" i="1" dirty="0">
                <a:solidFill>
                  <a:srgbClr val="0E4194"/>
                </a:solidFill>
                <a:latin typeface="Bahnschrift" panose="020B0502040204020203" pitchFamily="34" charset="0"/>
              </a:rPr>
              <a:t>mission areas’ </a:t>
            </a:r>
            <a:r>
              <a:rPr lang="en-GB" sz="2400" dirty="0">
                <a:solidFill>
                  <a:srgbClr val="0E4194"/>
                </a:solidFill>
                <a:latin typeface="Bahnschrift" panose="020B0502040204020203" pitchFamily="34" charset="0"/>
              </a:rPr>
              <a:t>to Missions</a:t>
            </a:r>
            <a:endParaRPr lang="en-GB" sz="2400" b="1" dirty="0">
              <a:solidFill>
                <a:srgbClr val="FFD624"/>
              </a:solidFill>
              <a:latin typeface="Bahnschrift"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240" y="2565281"/>
            <a:ext cx="1440000" cy="1440000"/>
          </a:xfrm>
          <a:prstGeom prst="rect">
            <a:avLst/>
          </a:prstGeom>
        </p:spPr>
      </p:pic>
      <p:sp>
        <p:nvSpPr>
          <p:cNvPr id="5" name="ZoneTexte 3">
            <a:extLst>
              <a:ext uri="{FF2B5EF4-FFF2-40B4-BE49-F238E27FC236}">
                <a16:creationId xmlns:a16="http://schemas.microsoft.com/office/drawing/2014/main" id="{69455E74-2D0E-461A-A7F6-05519A7E8767}"/>
              </a:ext>
            </a:extLst>
          </p:cNvPr>
          <p:cNvSpPr txBox="1"/>
          <p:nvPr/>
        </p:nvSpPr>
        <p:spPr>
          <a:xfrm>
            <a:off x="4613983" y="3577623"/>
            <a:ext cx="2239142" cy="1128001"/>
          </a:xfrm>
          <a:prstGeom prst="rect">
            <a:avLst/>
          </a:prstGeom>
          <a:noFill/>
        </p:spPr>
        <p:txBody>
          <a:bodyPr wrap="square" rtlCol="0">
            <a:spAutoFit/>
          </a:bodyPr>
          <a:lstStyle/>
          <a:p>
            <a:pPr lvl="1" fontAlgn="base">
              <a:lnSpc>
                <a:spcPct val="180000"/>
              </a:lnSpc>
              <a:spcBef>
                <a:spcPts val="1200"/>
              </a:spcBef>
              <a:buClr>
                <a:srgbClr val="F8A907"/>
              </a:buClr>
              <a:defRPr/>
            </a:pPr>
            <a:endParaRPr lang="en-US" dirty="0">
              <a:solidFill>
                <a:srgbClr val="878685">
                  <a:lumMod val="50000"/>
                </a:srgbClr>
              </a:solidFill>
              <a:latin typeface="Arial"/>
            </a:endParaRPr>
          </a:p>
          <a:p>
            <a:pPr lvl="1" fontAlgn="base">
              <a:lnSpc>
                <a:spcPct val="180000"/>
              </a:lnSpc>
              <a:spcBef>
                <a:spcPts val="300"/>
              </a:spcBef>
              <a:buClr>
                <a:srgbClr val="F8A907"/>
              </a:buClr>
              <a:defRPr/>
            </a:pPr>
            <a:r>
              <a:rPr lang="en-US" dirty="0">
                <a:solidFill>
                  <a:srgbClr val="878685">
                    <a:lumMod val="50000"/>
                  </a:srgbClr>
                </a:solidFill>
                <a:latin typeface="Arial"/>
              </a:rPr>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766" y="1266771"/>
            <a:ext cx="1440000" cy="1440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9138" y="2565281"/>
            <a:ext cx="1440000" cy="1440000"/>
          </a:xfrm>
          <a:prstGeom prst="rect">
            <a:avLst/>
          </a:prstGeom>
        </p:spPr>
      </p:pic>
      <p:sp>
        <p:nvSpPr>
          <p:cNvPr id="10" name="TextBox 9"/>
          <p:cNvSpPr txBox="1"/>
          <p:nvPr/>
        </p:nvSpPr>
        <p:spPr>
          <a:xfrm>
            <a:off x="3143672" y="313034"/>
            <a:ext cx="5698406" cy="830997"/>
          </a:xfrm>
          <a:prstGeom prst="rect">
            <a:avLst/>
          </a:prstGeom>
          <a:noFill/>
        </p:spPr>
        <p:txBody>
          <a:bodyPr wrap="square" rtlCol="0">
            <a:spAutoFit/>
          </a:bodyPr>
          <a:lstStyle/>
          <a:p>
            <a:pPr lvl="0" algn="ctr">
              <a:defRPr/>
            </a:pPr>
            <a:r>
              <a:rPr lang="en-US" sz="1600" dirty="0">
                <a:solidFill>
                  <a:srgbClr val="878685">
                    <a:lumMod val="50000"/>
                  </a:srgbClr>
                </a:solidFill>
                <a:latin typeface="Bahnschrift Light SemiCondensed" panose="020B0502040204020203" pitchFamily="34" charset="0"/>
              </a:rPr>
              <a:t>A Climate Resilient Europe - Prepare Europe for climate disruptions and accelerate the transformation to a climate resilient and just Europe by 2030</a:t>
            </a:r>
          </a:p>
        </p:txBody>
      </p:sp>
      <p:sp>
        <p:nvSpPr>
          <p:cNvPr id="11" name="TextBox 10"/>
          <p:cNvSpPr txBox="1"/>
          <p:nvPr/>
        </p:nvSpPr>
        <p:spPr>
          <a:xfrm>
            <a:off x="8245844" y="2019321"/>
            <a:ext cx="1934197" cy="646331"/>
          </a:xfrm>
          <a:prstGeom prst="rect">
            <a:avLst/>
          </a:prstGeom>
          <a:noFill/>
        </p:spPr>
        <p:txBody>
          <a:bodyPr wrap="square" rtlCol="0">
            <a:spAutoFit/>
          </a:bodyPr>
          <a:lstStyle/>
          <a:p>
            <a:pPr lvl="0">
              <a:defRPr/>
            </a:pPr>
            <a:r>
              <a:rPr lang="en-US" dirty="0">
                <a:solidFill>
                  <a:srgbClr val="878685">
                    <a:lumMod val="50000"/>
                  </a:srgbClr>
                </a:solidFill>
                <a:latin typeface="Bahnschrift Light SemiCondensed" panose="020B0502040204020203" pitchFamily="34" charset="0"/>
              </a:rPr>
              <a:t>Conquering Cancer: Mission Possible</a:t>
            </a:r>
          </a:p>
        </p:txBody>
      </p:sp>
      <p:sp>
        <p:nvSpPr>
          <p:cNvPr id="12" name="TextBox 11"/>
          <p:cNvSpPr txBox="1"/>
          <p:nvPr/>
        </p:nvSpPr>
        <p:spPr>
          <a:xfrm>
            <a:off x="1785000" y="1770737"/>
            <a:ext cx="2170721" cy="923330"/>
          </a:xfrm>
          <a:prstGeom prst="rect">
            <a:avLst/>
          </a:prstGeom>
          <a:noFill/>
        </p:spPr>
        <p:txBody>
          <a:bodyPr wrap="square" rtlCol="0">
            <a:spAutoFit/>
          </a:bodyPr>
          <a:lstStyle/>
          <a:p>
            <a:pPr lvl="0" algn="r">
              <a:defRPr/>
            </a:pPr>
            <a:r>
              <a:rPr lang="en-US" dirty="0">
                <a:solidFill>
                  <a:srgbClr val="878685">
                    <a:lumMod val="50000"/>
                  </a:srgbClr>
                </a:solidFill>
                <a:latin typeface="Bahnschrift Light SemiCondensed" panose="020B0502040204020203" pitchFamily="34" charset="0"/>
              </a:rPr>
              <a:t>Mission Starfish 2030: Restore our Ocean and Waters</a:t>
            </a:r>
          </a:p>
        </p:txBody>
      </p:sp>
      <p:sp>
        <p:nvSpPr>
          <p:cNvPr id="13" name="TextBox 12"/>
          <p:cNvSpPr txBox="1"/>
          <p:nvPr/>
        </p:nvSpPr>
        <p:spPr>
          <a:xfrm>
            <a:off x="7815846" y="4472667"/>
            <a:ext cx="1728192" cy="646331"/>
          </a:xfrm>
          <a:prstGeom prst="rect">
            <a:avLst/>
          </a:prstGeom>
          <a:noFill/>
        </p:spPr>
        <p:txBody>
          <a:bodyPr wrap="square" rtlCol="0">
            <a:spAutoFit/>
          </a:bodyPr>
          <a:lstStyle/>
          <a:p>
            <a:pPr lvl="0">
              <a:defRPr/>
            </a:pPr>
            <a:r>
              <a:rPr lang="en-US" dirty="0">
                <a:solidFill>
                  <a:srgbClr val="878685">
                    <a:lumMod val="50000"/>
                  </a:srgbClr>
                </a:solidFill>
                <a:latin typeface="Bahnschrift Light SemiCondensed" panose="020B0502040204020203" pitchFamily="34" charset="0"/>
              </a:rPr>
              <a:t>Caring for Soil is Caring for Life</a:t>
            </a:r>
          </a:p>
        </p:txBody>
      </p:sp>
      <p:sp>
        <p:nvSpPr>
          <p:cNvPr id="14" name="TextBox 13"/>
          <p:cNvSpPr txBox="1"/>
          <p:nvPr/>
        </p:nvSpPr>
        <p:spPr>
          <a:xfrm>
            <a:off x="2161651" y="4901441"/>
            <a:ext cx="2041579" cy="923330"/>
          </a:xfrm>
          <a:prstGeom prst="rect">
            <a:avLst/>
          </a:prstGeom>
          <a:noFill/>
        </p:spPr>
        <p:txBody>
          <a:bodyPr wrap="square" rtlCol="0">
            <a:spAutoFit/>
          </a:bodyPr>
          <a:lstStyle/>
          <a:p>
            <a:pPr algn="r">
              <a:spcBef>
                <a:spcPts val="300"/>
              </a:spcBef>
              <a:buClr>
                <a:srgbClr val="F8A907"/>
              </a:buClr>
              <a:defRPr/>
            </a:pPr>
            <a:r>
              <a:rPr lang="en-US" dirty="0">
                <a:solidFill>
                  <a:srgbClr val="878685">
                    <a:lumMod val="50000"/>
                  </a:srgbClr>
                </a:solidFill>
                <a:latin typeface="Bahnschrift Light SemiCondensed" panose="020B0502040204020203" pitchFamily="34" charset="0"/>
              </a:rPr>
              <a:t>100 Climate-Neutral Cities by 2030 - by and for the citizens</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1557" y="4472666"/>
            <a:ext cx="1440000" cy="14400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5274" y="4472666"/>
            <a:ext cx="1437517" cy="1440000"/>
          </a:xfrm>
          <a:prstGeom prst="rect">
            <a:avLst/>
          </a:prstGeom>
        </p:spPr>
      </p:pic>
    </p:spTree>
    <p:extLst>
      <p:ext uri="{BB962C8B-B14F-4D97-AF65-F5344CB8AC3E}">
        <p14:creationId xmlns:p14="http://schemas.microsoft.com/office/powerpoint/2010/main" val="2277083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598" b="1598"/>
          <a:stretch>
            <a:fillRect/>
          </a:stretch>
        </p:blipFill>
        <p:spPr/>
      </p:pic>
      <p:sp>
        <p:nvSpPr>
          <p:cNvPr id="4" name="Title 3"/>
          <p:cNvSpPr>
            <a:spLocks noGrp="1"/>
          </p:cNvSpPr>
          <p:nvPr>
            <p:ph type="title"/>
          </p:nvPr>
        </p:nvSpPr>
        <p:spPr/>
        <p:txBody>
          <a:bodyPr/>
          <a:lstStyle/>
          <a:p>
            <a:r>
              <a:rPr lang="en-IE" sz="3200" dirty="0" smtClean="0">
                <a:latin typeface="Bahnschrift" panose="020B0502040204020203" pitchFamily="34" charset="0"/>
              </a:rPr>
              <a:t>Embracing ‚transitions‘ in Horizon, Cohesion and Recovery funding</a:t>
            </a:r>
            <a:endParaRPr lang="en-IE" sz="3200" dirty="0">
              <a:latin typeface="Bahnschrift" panose="020B0502040204020203" pitchFamily="34" charset="0"/>
            </a:endParaRPr>
          </a:p>
        </p:txBody>
      </p:sp>
      <p:pic>
        <p:nvPicPr>
          <p:cNvPr id="2" name="Picture Placeholder 1"/>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982" b="3982"/>
          <a:stretch>
            <a:fillRect/>
          </a:stretch>
        </p:blipFill>
        <p:spPr/>
      </p:pic>
      <p:pic>
        <p:nvPicPr>
          <p:cNvPr id="11" name="Picture Placeholder 10"/>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t="34632" b="57"/>
          <a:stretch/>
        </p:blipFill>
        <p:spPr>
          <a:xfrm>
            <a:off x="4436086" y="2258568"/>
            <a:ext cx="3141663" cy="1367028"/>
          </a:xfrm>
        </p:spPr>
      </p:pic>
      <p:sp>
        <p:nvSpPr>
          <p:cNvPr id="8" name="Text Placeholder 7"/>
          <p:cNvSpPr>
            <a:spLocks noGrp="1"/>
          </p:cNvSpPr>
          <p:nvPr>
            <p:ph type="body" sz="quarter" idx="16"/>
          </p:nvPr>
        </p:nvSpPr>
        <p:spPr/>
        <p:txBody>
          <a:bodyPr/>
          <a:lstStyle/>
          <a:p>
            <a:r>
              <a:rPr lang="en-IE" dirty="0" smtClean="0">
                <a:latin typeface="Bahnschrift" panose="020B0502040204020203" pitchFamily="34" charset="0"/>
              </a:rPr>
              <a:t>Innovating technologies or ‚innovating socio-technological systems‘? – regional value chains</a:t>
            </a:r>
            <a:endParaRPr lang="en-IE" dirty="0">
              <a:latin typeface="Bahnschrift" panose="020B0502040204020203" pitchFamily="34" charset="0"/>
            </a:endParaRPr>
          </a:p>
        </p:txBody>
      </p:sp>
      <p:sp>
        <p:nvSpPr>
          <p:cNvPr id="10" name="Text Placeholder 9"/>
          <p:cNvSpPr>
            <a:spLocks noGrp="1"/>
          </p:cNvSpPr>
          <p:nvPr>
            <p:ph type="body" sz="quarter" idx="18"/>
          </p:nvPr>
        </p:nvSpPr>
        <p:spPr/>
        <p:txBody>
          <a:bodyPr/>
          <a:lstStyle/>
          <a:p>
            <a:r>
              <a:rPr lang="en-IE" sz="1800" dirty="0" smtClean="0">
                <a:latin typeface="Bahnschrift" panose="020B0502040204020203" pitchFamily="34" charset="0"/>
              </a:rPr>
              <a:t>The Citizen &amp; innovation</a:t>
            </a:r>
          </a:p>
          <a:p>
            <a:r>
              <a:rPr lang="en-IE" sz="1800" dirty="0" smtClean="0">
                <a:latin typeface="Bahnschrift" panose="020B0502040204020203" pitchFamily="34" charset="0"/>
              </a:rPr>
              <a:t>The local face of SDGs</a:t>
            </a:r>
            <a:br>
              <a:rPr lang="en-IE" sz="1800" dirty="0" smtClean="0">
                <a:latin typeface="Bahnschrift" panose="020B0502040204020203" pitchFamily="34" charset="0"/>
              </a:rPr>
            </a:br>
            <a:r>
              <a:rPr lang="en-IE" sz="1800" dirty="0" smtClean="0">
                <a:latin typeface="Bahnschrift" panose="020B0502040204020203" pitchFamily="34" charset="0"/>
              </a:rPr>
              <a:t>A ‘just transition’ !</a:t>
            </a:r>
            <a:br>
              <a:rPr lang="en-IE" sz="1800" dirty="0" smtClean="0">
                <a:latin typeface="Bahnschrift" panose="020B0502040204020203" pitchFamily="34" charset="0"/>
              </a:rPr>
            </a:br>
            <a:r>
              <a:rPr lang="en-IE" sz="1800" dirty="0" smtClean="0">
                <a:latin typeface="Bahnschrift" panose="020B0502040204020203" pitchFamily="34" charset="0"/>
              </a:rPr>
              <a:t>Citizen Science</a:t>
            </a:r>
            <a:br>
              <a:rPr lang="en-IE" sz="1800" dirty="0" smtClean="0">
                <a:latin typeface="Bahnschrift" panose="020B0502040204020203" pitchFamily="34" charset="0"/>
              </a:rPr>
            </a:br>
            <a:r>
              <a:rPr lang="en-IE" sz="1800" dirty="0" smtClean="0">
                <a:latin typeface="Bahnschrift" panose="020B0502040204020203" pitchFamily="34" charset="0"/>
              </a:rPr>
              <a:t>‘testbeds’ – living labs</a:t>
            </a:r>
            <a:r>
              <a:rPr lang="en-IE" dirty="0">
                <a:latin typeface="Bahnschrift" panose="020B0502040204020203" pitchFamily="34" charset="0"/>
              </a:rPr>
              <a:t/>
            </a:r>
            <a:br>
              <a:rPr lang="en-IE" dirty="0">
                <a:latin typeface="Bahnschrift" panose="020B0502040204020203" pitchFamily="34" charset="0"/>
              </a:rPr>
            </a:br>
            <a:endParaRPr lang="en-IE" dirty="0" smtClean="0">
              <a:latin typeface="Bahnschrift" panose="020B0502040204020203" pitchFamily="34" charset="0"/>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400" b="32503"/>
          <a:stretch/>
        </p:blipFill>
        <p:spPr>
          <a:xfrm>
            <a:off x="4436086" y="3246120"/>
            <a:ext cx="3107446" cy="1129284"/>
          </a:xfrm>
          <a:prstGeom prst="rect">
            <a:avLst/>
          </a:prstGeom>
        </p:spPr>
      </p:pic>
      <p:sp>
        <p:nvSpPr>
          <p:cNvPr id="9" name="Text Placeholder 8"/>
          <p:cNvSpPr>
            <a:spLocks noGrp="1"/>
          </p:cNvSpPr>
          <p:nvPr>
            <p:ph type="body" sz="quarter" idx="17"/>
          </p:nvPr>
        </p:nvSpPr>
        <p:spPr/>
        <p:txBody>
          <a:bodyPr/>
          <a:lstStyle/>
          <a:p>
            <a:r>
              <a:rPr lang="en-IE" sz="1800" dirty="0" smtClean="0">
                <a:latin typeface="Bahnschrift" panose="020B0502040204020203" pitchFamily="34" charset="0"/>
              </a:rPr>
              <a:t>R&amp;I ‚Impact pathways‘ in the twin transition – High tech has catalyst for transformation</a:t>
            </a:r>
            <a:br>
              <a:rPr lang="en-IE" sz="1800" dirty="0" smtClean="0">
                <a:latin typeface="Bahnschrift" panose="020B0502040204020203" pitchFamily="34" charset="0"/>
              </a:rPr>
            </a:br>
            <a:r>
              <a:rPr lang="en-IE" sz="1800" dirty="0" smtClean="0">
                <a:latin typeface="Bahnschrift" panose="020B0502040204020203" pitchFamily="34" charset="0"/>
              </a:rPr>
              <a:t>‘precision agriculture’ &amp; competitive sustainability </a:t>
            </a:r>
            <a:endParaRPr lang="en-IE" sz="1800" dirty="0">
              <a:latin typeface="Bahnschrift" panose="020B0502040204020203" pitchFamily="34" charset="0"/>
            </a:endParaRPr>
          </a:p>
        </p:txBody>
      </p:sp>
    </p:spTree>
    <p:extLst>
      <p:ext uri="{BB962C8B-B14F-4D97-AF65-F5344CB8AC3E}">
        <p14:creationId xmlns:p14="http://schemas.microsoft.com/office/powerpoint/2010/main" val="1016867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492250"/>
            <a:ext cx="10905699" cy="3881904"/>
          </a:xfrm>
        </p:spPr>
        <p:txBody>
          <a:bodyPr/>
          <a:lstStyle/>
          <a:p>
            <a:pPr>
              <a:spcAft>
                <a:spcPts val="1200"/>
              </a:spcAft>
            </a:pPr>
            <a:r>
              <a:rPr lang="en-IE" dirty="0" smtClean="0">
                <a:latin typeface="Bahnschrift" panose="020B0502040204020203" pitchFamily="34" charset="0"/>
              </a:rPr>
              <a:t>Horizon Europe</a:t>
            </a:r>
          </a:p>
          <a:p>
            <a:pPr lvl="1">
              <a:spcAft>
                <a:spcPts val="1200"/>
              </a:spcAft>
            </a:pPr>
            <a:r>
              <a:rPr lang="en-IE" dirty="0" smtClean="0">
                <a:latin typeface="Bahnschrift" panose="020B0502040204020203" pitchFamily="34" charset="0"/>
              </a:rPr>
              <a:t>Transnational excellence for tech development (niche) &amp; networking; further from commercial investment (longer timeframes)</a:t>
            </a:r>
          </a:p>
          <a:p>
            <a:pPr>
              <a:spcAft>
                <a:spcPts val="1200"/>
              </a:spcAft>
            </a:pPr>
            <a:r>
              <a:rPr lang="en-IE" dirty="0" smtClean="0">
                <a:latin typeface="Bahnschrift" panose="020B0502040204020203" pitchFamily="34" charset="0"/>
              </a:rPr>
              <a:t>Recovery funding &amp; </a:t>
            </a:r>
            <a:r>
              <a:rPr lang="en-IE" dirty="0" err="1" smtClean="0">
                <a:latin typeface="Bahnschrift" panose="020B0502040204020203" pitchFamily="34" charset="0"/>
              </a:rPr>
              <a:t>InvestEU</a:t>
            </a:r>
            <a:endParaRPr lang="en-IE" dirty="0" smtClean="0">
              <a:latin typeface="Bahnschrift" panose="020B0502040204020203" pitchFamily="34" charset="0"/>
            </a:endParaRPr>
          </a:p>
          <a:p>
            <a:pPr lvl="1">
              <a:spcAft>
                <a:spcPts val="1200"/>
              </a:spcAft>
            </a:pPr>
            <a:r>
              <a:rPr lang="en-IE" dirty="0" smtClean="0">
                <a:latin typeface="Bahnschrift" panose="020B0502040204020203" pitchFamily="34" charset="0"/>
              </a:rPr>
              <a:t>System transition in the region</a:t>
            </a:r>
            <a:endParaRPr lang="en-IE" dirty="0">
              <a:latin typeface="Bahnschrift" panose="020B0502040204020203" pitchFamily="34" charset="0"/>
            </a:endParaRPr>
          </a:p>
          <a:p>
            <a:pPr>
              <a:spcAft>
                <a:spcPts val="1200"/>
              </a:spcAft>
            </a:pPr>
            <a:r>
              <a:rPr lang="en-IE" dirty="0" smtClean="0">
                <a:latin typeface="Bahnschrift" panose="020B0502040204020203" pitchFamily="34" charset="0"/>
              </a:rPr>
              <a:t>Cohesion &amp; Just transition fund</a:t>
            </a:r>
          </a:p>
          <a:p>
            <a:pPr lvl="1">
              <a:spcAft>
                <a:spcPts val="1200"/>
              </a:spcAft>
            </a:pPr>
            <a:r>
              <a:rPr lang="en-IE" dirty="0" smtClean="0">
                <a:latin typeface="Bahnschrift" panose="020B0502040204020203" pitchFamily="34" charset="0"/>
              </a:rPr>
              <a:t>Deliberation, conflict avoidance &amp; </a:t>
            </a:r>
            <a:r>
              <a:rPr lang="en-IE" dirty="0" err="1" smtClean="0">
                <a:latin typeface="Bahnschrift" panose="020B0502040204020203" pitchFamily="34" charset="0"/>
              </a:rPr>
              <a:t>resultion</a:t>
            </a:r>
            <a:r>
              <a:rPr lang="en-IE" dirty="0" smtClean="0">
                <a:latin typeface="Bahnschrift" panose="020B0502040204020203" pitchFamily="34" charset="0"/>
              </a:rPr>
              <a:t>, strategic investment</a:t>
            </a:r>
          </a:p>
        </p:txBody>
      </p:sp>
      <p:sp>
        <p:nvSpPr>
          <p:cNvPr id="3" name="Title 2"/>
          <p:cNvSpPr>
            <a:spLocks noGrp="1"/>
          </p:cNvSpPr>
          <p:nvPr>
            <p:ph type="title"/>
          </p:nvPr>
        </p:nvSpPr>
        <p:spPr/>
        <p:txBody>
          <a:bodyPr/>
          <a:lstStyle/>
          <a:p>
            <a:r>
              <a:rPr lang="de-LU" sz="3600" dirty="0" err="1" smtClean="0">
                <a:latin typeface="Bahnschrift" panose="020B0502040204020203" pitchFamily="34" charset="0"/>
              </a:rPr>
              <a:t>Transitions</a:t>
            </a:r>
            <a:r>
              <a:rPr lang="de-LU" sz="3600" dirty="0" smtClean="0">
                <a:latin typeface="Bahnschrift" panose="020B0502040204020203" pitchFamily="34" charset="0"/>
              </a:rPr>
              <a:t> </a:t>
            </a:r>
            <a:r>
              <a:rPr lang="de-LU" sz="3600" dirty="0" err="1" smtClean="0">
                <a:latin typeface="Bahnschrift" panose="020B0502040204020203" pitchFamily="34" charset="0"/>
              </a:rPr>
              <a:t>need</a:t>
            </a:r>
            <a:r>
              <a:rPr lang="de-LU" sz="3600" dirty="0" smtClean="0">
                <a:latin typeface="Bahnschrift" panose="020B0502040204020203" pitchFamily="34" charset="0"/>
              </a:rPr>
              <a:t> </a:t>
            </a:r>
            <a:r>
              <a:rPr lang="de-LU" sz="3600" dirty="0" err="1" smtClean="0">
                <a:latin typeface="Bahnschrift" panose="020B0502040204020203" pitchFamily="34" charset="0"/>
              </a:rPr>
              <a:t>comprehensive</a:t>
            </a:r>
            <a:r>
              <a:rPr lang="de-LU" sz="3600" dirty="0" smtClean="0">
                <a:latin typeface="Bahnschrift" panose="020B0502040204020203" pitchFamily="34" charset="0"/>
              </a:rPr>
              <a:t> </a:t>
            </a:r>
            <a:r>
              <a:rPr lang="de-LU" sz="3600" dirty="0" err="1" smtClean="0">
                <a:latin typeface="Bahnschrift" panose="020B0502040204020203" pitchFamily="34" charset="0"/>
              </a:rPr>
              <a:t>support</a:t>
            </a:r>
            <a:endParaRPr lang="en-GB" sz="3600" dirty="0">
              <a:latin typeface="Bahnschrift" panose="020B0502040204020203" pitchFamily="34" charset="0"/>
            </a:endParaRPr>
          </a:p>
        </p:txBody>
      </p:sp>
      <p:sp>
        <p:nvSpPr>
          <p:cNvPr id="8" name="TextBox 7"/>
          <p:cNvSpPr txBox="1"/>
          <p:nvPr/>
        </p:nvSpPr>
        <p:spPr>
          <a:xfrm>
            <a:off x="5169733" y="5428825"/>
            <a:ext cx="6592824" cy="430887"/>
          </a:xfrm>
          <a:prstGeom prst="rect">
            <a:avLst/>
          </a:prstGeom>
          <a:noFill/>
        </p:spPr>
        <p:txBody>
          <a:bodyPr wrap="square" rtlCol="0">
            <a:spAutoFit/>
          </a:bodyPr>
          <a:lstStyle/>
          <a:p>
            <a:r>
              <a:rPr lang="en-US" sz="1000" dirty="0"/>
              <a:t>Derk Loorbach, </a:t>
            </a:r>
            <a:r>
              <a:rPr lang="en-US" sz="1000" dirty="0" err="1"/>
              <a:t>Niki</a:t>
            </a:r>
            <a:r>
              <a:rPr lang="en-US" sz="1000" dirty="0"/>
              <a:t> </a:t>
            </a:r>
            <a:r>
              <a:rPr lang="en-US" sz="1000" dirty="0" err="1"/>
              <a:t>Frantzeskaki</a:t>
            </a:r>
            <a:r>
              <a:rPr lang="en-US" sz="1000" dirty="0"/>
              <a:t>, and Flor Avelino </a:t>
            </a:r>
            <a:r>
              <a:rPr lang="en-US" sz="1000" dirty="0" smtClean="0"/>
              <a:t> </a:t>
            </a:r>
            <a:r>
              <a:rPr lang="en-US" sz="1000" dirty="0"/>
              <a:t>Sustainability </a:t>
            </a:r>
            <a:r>
              <a:rPr lang="en-US" sz="1000" dirty="0" smtClean="0"/>
              <a:t>Transitions </a:t>
            </a:r>
            <a:r>
              <a:rPr lang="en-US" sz="1000" dirty="0"/>
              <a:t>Research: </a:t>
            </a:r>
            <a:r>
              <a:rPr lang="en-US" sz="1000" dirty="0" smtClean="0"/>
              <a:t>Transforming  </a:t>
            </a:r>
            <a:r>
              <a:rPr lang="en-US" sz="1000" dirty="0"/>
              <a:t>Science </a:t>
            </a:r>
            <a:endParaRPr lang="en-US" sz="1000" dirty="0" smtClean="0"/>
          </a:p>
          <a:p>
            <a:r>
              <a:rPr lang="en-US" sz="1000" dirty="0" smtClean="0"/>
              <a:t>and </a:t>
            </a:r>
            <a:r>
              <a:rPr lang="en-US" sz="1000" dirty="0"/>
              <a:t>Practice </a:t>
            </a:r>
            <a:r>
              <a:rPr lang="en-US" sz="1000" dirty="0" smtClean="0"/>
              <a:t>for Societal change; </a:t>
            </a:r>
            <a:r>
              <a:rPr lang="fr-FR" sz="1000" dirty="0" err="1"/>
              <a:t>Annu</a:t>
            </a:r>
            <a:r>
              <a:rPr lang="fr-FR" sz="1000" dirty="0"/>
              <a:t>. </a:t>
            </a:r>
            <a:r>
              <a:rPr lang="fr-FR" sz="1000" dirty="0" err="1"/>
              <a:t>Rev</a:t>
            </a:r>
            <a:r>
              <a:rPr lang="fr-FR" sz="1000" dirty="0"/>
              <a:t>. Environ. </a:t>
            </a:r>
            <a:r>
              <a:rPr lang="fr-FR" sz="1000" dirty="0" err="1"/>
              <a:t>Resour</a:t>
            </a:r>
            <a:r>
              <a:rPr lang="fr-FR" sz="1000" dirty="0"/>
              <a:t>. 42 (1), </a:t>
            </a:r>
            <a:r>
              <a:rPr lang="fr-FR" sz="1000" dirty="0" smtClean="0"/>
              <a:t>599–626</a:t>
            </a:r>
            <a:r>
              <a:rPr lang="en-US" sz="1200" dirty="0" smtClean="0"/>
              <a:t> </a:t>
            </a:r>
            <a:endParaRPr lang="en-US" sz="1200" dirty="0"/>
          </a:p>
        </p:txBody>
      </p:sp>
      <p:pic>
        <p:nvPicPr>
          <p:cNvPr id="6" name="Picture 5"/>
          <p:cNvPicPr>
            <a:picLocks noChangeAspect="1"/>
          </p:cNvPicPr>
          <p:nvPr/>
        </p:nvPicPr>
        <p:blipFill>
          <a:blip r:embed="rId2"/>
          <a:stretch>
            <a:fillRect/>
          </a:stretch>
        </p:blipFill>
        <p:spPr>
          <a:xfrm>
            <a:off x="7835906" y="2463366"/>
            <a:ext cx="3926651" cy="1939671"/>
          </a:xfrm>
          <a:prstGeom prst="rect">
            <a:avLst/>
          </a:prstGeom>
        </p:spPr>
      </p:pic>
    </p:spTree>
    <p:extLst>
      <p:ext uri="{BB962C8B-B14F-4D97-AF65-F5344CB8AC3E}">
        <p14:creationId xmlns:p14="http://schemas.microsoft.com/office/powerpoint/2010/main" val="3292012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524" y="1271016"/>
            <a:ext cx="10156297" cy="2730270"/>
          </a:xfrm>
        </p:spPr>
        <p:txBody>
          <a:bodyPr/>
          <a:lstStyle/>
          <a:p>
            <a:pPr algn="r">
              <a:spcAft>
                <a:spcPts val="1800"/>
              </a:spcAft>
            </a:pPr>
            <a:r>
              <a:rPr lang="en-IE" dirty="0" smtClean="0"/>
              <a:t/>
            </a:r>
            <a:br>
              <a:rPr lang="en-IE" dirty="0" smtClean="0"/>
            </a:br>
            <a:r>
              <a:rPr lang="en-IE" dirty="0"/>
              <a:t/>
            </a:r>
            <a:br>
              <a:rPr lang="en-IE" dirty="0"/>
            </a:br>
            <a:r>
              <a:rPr lang="en-IE" dirty="0" smtClean="0"/>
              <a:t>Collaborate !						</a:t>
            </a:r>
            <a:br>
              <a:rPr lang="en-IE" dirty="0" smtClean="0"/>
            </a:br>
            <a:r>
              <a:rPr lang="en-IE" dirty="0" smtClean="0"/>
              <a:t/>
            </a:r>
            <a:br>
              <a:rPr lang="en-IE" dirty="0" smtClean="0"/>
            </a:br>
            <a:r>
              <a:rPr lang="en-IE" sz="4800" dirty="0" smtClean="0"/>
              <a:t>Thank you</a:t>
            </a:r>
            <a:endParaRPr lang="en-GB" sz="4800"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r>
              <a:rPr lang="en-US" sz="1050" dirty="0" smtClean="0"/>
              <a:t>Slide </a:t>
            </a:r>
            <a:r>
              <a:rPr lang="en-US" sz="1050" dirty="0" smtClean="0">
                <a:solidFill>
                  <a:schemeClr val="accent6"/>
                </a:solidFill>
              </a:rPr>
              <a:t>xx</a:t>
            </a:r>
            <a:r>
              <a:rPr lang="en-US" sz="1050" dirty="0" smtClean="0"/>
              <a:t>: </a:t>
            </a:r>
            <a:r>
              <a:rPr lang="en-US" sz="1050" dirty="0">
                <a:solidFill>
                  <a:schemeClr val="accent6"/>
                </a:solidFill>
              </a:rPr>
              <a:t>e</a:t>
            </a:r>
            <a:r>
              <a:rPr lang="en-US" sz="1050" dirty="0" smtClean="0">
                <a:solidFill>
                  <a:schemeClr val="accent6"/>
                </a:solidFill>
              </a:rPr>
              <a:t>lement concerned</a:t>
            </a:r>
            <a:r>
              <a:rPr lang="en-US" sz="1050" dirty="0" smtClean="0"/>
              <a:t>, source</a:t>
            </a:r>
            <a:r>
              <a:rPr lang="en-US" sz="1050" dirty="0" smtClean="0">
                <a:solidFill>
                  <a:schemeClr val="accent6"/>
                </a:solidFill>
              </a:rPr>
              <a:t>: e.g. Fotolia.com</a:t>
            </a:r>
            <a:r>
              <a:rPr lang="en-US" sz="1050" dirty="0" smtClean="0"/>
              <a:t>; Slide </a:t>
            </a:r>
            <a:r>
              <a:rPr lang="en-US" sz="1050" dirty="0" smtClean="0">
                <a:solidFill>
                  <a:schemeClr val="accent6"/>
                </a:solidFill>
              </a:rPr>
              <a:t>xx</a:t>
            </a:r>
            <a:r>
              <a:rPr lang="en-US" sz="1050" dirty="0" smtClean="0"/>
              <a:t>: </a:t>
            </a:r>
            <a:r>
              <a:rPr lang="en-US" sz="1050" dirty="0" smtClean="0">
                <a:solidFill>
                  <a:schemeClr val="accent6"/>
                </a:solidFill>
              </a:rPr>
              <a:t>element concerned</a:t>
            </a:r>
            <a:r>
              <a:rPr lang="en-US" sz="1050" dirty="0" smtClean="0"/>
              <a:t>, source: </a:t>
            </a:r>
            <a:r>
              <a:rPr lang="en-US" sz="1050" dirty="0" smtClean="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258" y="2143925"/>
            <a:ext cx="10156297" cy="2387600"/>
          </a:xfrm>
        </p:spPr>
        <p:txBody>
          <a:bodyPr/>
          <a:lstStyle/>
          <a:p>
            <a:pPr>
              <a:spcAft>
                <a:spcPts val="1200"/>
              </a:spcAft>
            </a:pPr>
            <a:r>
              <a:rPr lang="de-LU" sz="2800" dirty="0" smtClean="0">
                <a:latin typeface="Bahnschrift" panose="020B0502040204020203" pitchFamily="34" charset="0"/>
              </a:rPr>
              <a:t>The „European Green Deal“ – An </a:t>
            </a:r>
            <a:r>
              <a:rPr lang="de-LU" sz="2800" dirty="0" err="1" smtClean="0">
                <a:latin typeface="Bahnschrift" panose="020B0502040204020203" pitchFamily="34" charset="0"/>
              </a:rPr>
              <a:t>introduction</a:t>
            </a:r>
            <a:r>
              <a:rPr lang="de-LU" sz="2800" dirty="0" smtClean="0">
                <a:latin typeface="Bahnschrift" panose="020B0502040204020203" pitchFamily="34" charset="0"/>
              </a:rPr>
              <a:t/>
            </a:r>
            <a:br>
              <a:rPr lang="de-LU" sz="2800" dirty="0" smtClean="0">
                <a:latin typeface="Bahnschrift" panose="020B0502040204020203" pitchFamily="34" charset="0"/>
              </a:rPr>
            </a:br>
            <a:r>
              <a:rPr lang="de-LU" sz="2800" dirty="0" smtClean="0">
                <a:latin typeface="Bahnschrift" panose="020B0502040204020203" pitchFamily="34" charset="0"/>
              </a:rPr>
              <a:t> </a:t>
            </a:r>
            <a:br>
              <a:rPr lang="de-LU" sz="2800" dirty="0" smtClean="0">
                <a:latin typeface="Bahnschrift" panose="020B0502040204020203" pitchFamily="34" charset="0"/>
              </a:rPr>
            </a:br>
            <a:r>
              <a:rPr lang="de-LU" sz="2800" dirty="0" err="1" smtClean="0">
                <a:latin typeface="Bahnschrift" panose="020B0502040204020203" pitchFamily="34" charset="0"/>
              </a:rPr>
              <a:t>Creating</a:t>
            </a:r>
            <a:r>
              <a:rPr lang="de-LU" sz="2800" dirty="0" smtClean="0">
                <a:latin typeface="Bahnschrift" panose="020B0502040204020203" pitchFamily="34" charset="0"/>
              </a:rPr>
              <a:t> </a:t>
            </a:r>
            <a:r>
              <a:rPr lang="de-LU" sz="2800" dirty="0" err="1" smtClean="0">
                <a:latin typeface="Bahnschrift" panose="020B0502040204020203" pitchFamily="34" charset="0"/>
              </a:rPr>
              <a:t>synergies</a:t>
            </a:r>
            <a:r>
              <a:rPr lang="de-LU" sz="2800" dirty="0" smtClean="0">
                <a:latin typeface="Bahnschrift" panose="020B0502040204020203" pitchFamily="34" charset="0"/>
              </a:rPr>
              <a:t> </a:t>
            </a:r>
            <a:r>
              <a:rPr lang="de-LU" sz="2800" dirty="0" err="1" smtClean="0">
                <a:latin typeface="Bahnschrift" panose="020B0502040204020203" pitchFamily="34" charset="0"/>
              </a:rPr>
              <a:t>between</a:t>
            </a:r>
            <a:r>
              <a:rPr lang="de-LU" sz="2800" dirty="0" smtClean="0">
                <a:latin typeface="Bahnschrift" panose="020B0502040204020203" pitchFamily="34" charset="0"/>
              </a:rPr>
              <a:t> </a:t>
            </a:r>
            <a:r>
              <a:rPr lang="de-LU" sz="2800" dirty="0" err="1" smtClean="0">
                <a:latin typeface="Bahnschrift" panose="020B0502040204020203" pitchFamily="34" charset="0"/>
              </a:rPr>
              <a:t>programmes</a:t>
            </a:r>
            <a:endParaRPr lang="en-GB" sz="2800" dirty="0">
              <a:latin typeface="Bahnschrift" panose="020B0502040204020203" pitchFamily="34" charset="0"/>
            </a:endParaRPr>
          </a:p>
        </p:txBody>
      </p:sp>
    </p:spTree>
    <p:extLst>
      <p:ext uri="{BB962C8B-B14F-4D97-AF65-F5344CB8AC3E}">
        <p14:creationId xmlns:p14="http://schemas.microsoft.com/office/powerpoint/2010/main" val="1315112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8"/>
          <p:cNvSpPr/>
          <p:nvPr/>
        </p:nvSpPr>
        <p:spPr>
          <a:xfrm>
            <a:off x="1733366" y="1036814"/>
            <a:ext cx="8784187" cy="5383843"/>
          </a:xfrm>
          <a:prstGeom prst="rect">
            <a:avLst/>
          </a:prstGeom>
          <a:ln>
            <a:solidFill>
              <a:srgbClr val="A7A7A7"/>
            </a:solidFill>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20" name="Oval 26"/>
          <p:cNvSpPr/>
          <p:nvPr/>
        </p:nvSpPr>
        <p:spPr>
          <a:xfrm>
            <a:off x="1845962" y="-784525"/>
            <a:ext cx="8541816" cy="8541820"/>
          </a:xfrm>
          <a:prstGeom prst="ellipse">
            <a:avLst/>
          </a:prstGeom>
          <a:gradFill>
            <a:gsLst>
              <a:gs pos="5000">
                <a:srgbClr val="5AA3AE">
                  <a:alpha val="10000"/>
                </a:srgbClr>
              </a:gs>
              <a:gs pos="90000">
                <a:srgbClr val="44BA7E">
                  <a:alpha val="20000"/>
                </a:srgbClr>
              </a:gs>
            </a:gsLst>
            <a:lin ang="5400000"/>
          </a:gradFill>
          <a:ln w="12700">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sz="2700">
                <a:solidFill>
                  <a:srgbClr val="FFFFFF"/>
                </a:solidFill>
                <a:latin typeface="Helvetica Neue Medium"/>
                <a:ea typeface="Helvetica Neue Medium"/>
                <a:cs typeface="Helvetica Neue Medium"/>
                <a:sym typeface="Helvetica Neue Medium"/>
              </a:defRPr>
            </a:pPr>
            <a:endParaRPr kumimoji="0" sz="2311"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1" name="Rectangle 9"/>
          <p:cNvSpPr/>
          <p:nvPr/>
        </p:nvSpPr>
        <p:spPr>
          <a:xfrm>
            <a:off x="1524000" y="194351"/>
            <a:ext cx="9144000" cy="842465"/>
          </a:xfrm>
          <a:prstGeom prst="rect">
            <a:avLst/>
          </a:prstGeom>
          <a:solidFill>
            <a:srgbClr val="FFFFFF"/>
          </a:solidFill>
          <a:ln w="12700">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22" name="Oval 26"/>
          <p:cNvSpPr/>
          <p:nvPr/>
        </p:nvSpPr>
        <p:spPr>
          <a:xfrm>
            <a:off x="4164405" y="1491438"/>
            <a:ext cx="3954234" cy="3954237"/>
          </a:xfrm>
          <a:prstGeom prst="ellipse">
            <a:avLst/>
          </a:prstGeom>
          <a:gradFill>
            <a:gsLst>
              <a:gs pos="5000">
                <a:srgbClr val="5AA3AE">
                  <a:alpha val="40000"/>
                </a:srgbClr>
              </a:gs>
              <a:gs pos="100000">
                <a:srgbClr val="44BA7E">
                  <a:alpha val="40000"/>
                </a:srgbClr>
              </a:gs>
            </a:gsLst>
            <a:lin ang="5400000"/>
          </a:gradFill>
          <a:ln w="28575">
            <a:solidFill>
              <a:srgbClr val="034EA2"/>
            </a:solidFill>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sz="2700">
                <a:solidFill>
                  <a:srgbClr val="FFFFFF"/>
                </a:solidFill>
                <a:latin typeface="Helvetica Neue Medium"/>
                <a:ea typeface="Helvetica Neue Medium"/>
                <a:cs typeface="Helvetica Neue Medium"/>
                <a:sym typeface="Helvetica Neue Medium"/>
              </a:defRPr>
            </a:pPr>
            <a:endParaRPr kumimoji="0" sz="2311"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3" name="The Green Deal Framework"/>
          <p:cNvSpPr txBox="1"/>
          <p:nvPr/>
        </p:nvSpPr>
        <p:spPr>
          <a:xfrm>
            <a:off x="3480706" y="599791"/>
            <a:ext cx="5142397" cy="436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707" tIns="33707" rIns="33707" bIns="33707"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2800">
                <a:solidFill>
                  <a:srgbClr val="034EA2"/>
                </a:solidFill>
                <a:latin typeface="EC Square Sans Pro"/>
                <a:ea typeface="EC Square Sans Pro"/>
                <a:cs typeface="EC Square Sans Pro"/>
                <a:sym typeface="EC Square Sans Pro"/>
              </a:defRPr>
            </a:pPr>
            <a:r>
              <a:rPr kumimoji="0" sz="2397" b="0" i="0" u="none" strike="noStrike" kern="0" cap="none" spc="0" normalizeH="0" baseline="0" noProof="0" dirty="0">
                <a:ln>
                  <a:noFill/>
                </a:ln>
                <a:solidFill>
                  <a:srgbClr val="034EA2"/>
                </a:solidFill>
                <a:effectLst/>
                <a:uLnTx/>
                <a:uFillTx/>
                <a:latin typeface="EC Square Sans Pro"/>
                <a:sym typeface="EC Square Sans Pro"/>
              </a:rPr>
              <a:t>The </a:t>
            </a:r>
            <a:r>
              <a:rPr kumimoji="0" sz="2397" b="1" i="0" u="none" strike="noStrike" kern="0" cap="none" spc="0" normalizeH="0" baseline="0" noProof="0" dirty="0">
                <a:ln>
                  <a:noFill/>
                </a:ln>
                <a:solidFill>
                  <a:srgbClr val="44BA7E"/>
                </a:solidFill>
                <a:effectLst/>
                <a:uLnTx/>
                <a:uFillTx/>
                <a:latin typeface="EC Square Sans Pro"/>
                <a:sym typeface="EC Square Sans Pro"/>
              </a:rPr>
              <a:t>European</a:t>
            </a:r>
            <a:r>
              <a:rPr kumimoji="0" sz="2397" b="0" i="0" u="none" strike="noStrike" kern="0" cap="none" spc="0" normalizeH="0" baseline="0" noProof="0" dirty="0">
                <a:ln>
                  <a:noFill/>
                </a:ln>
                <a:solidFill>
                  <a:srgbClr val="034EA2"/>
                </a:solidFill>
                <a:effectLst/>
                <a:uLnTx/>
                <a:uFillTx/>
                <a:latin typeface="EC Square Sans Pro"/>
                <a:sym typeface="EC Square Sans Pro"/>
              </a:rPr>
              <a:t> </a:t>
            </a:r>
            <a:r>
              <a:rPr kumimoji="0" sz="2397" b="1" i="0" u="none" strike="noStrike" kern="0" cap="none" spc="0" normalizeH="0" baseline="0" noProof="0" dirty="0">
                <a:ln>
                  <a:noFill/>
                </a:ln>
                <a:solidFill>
                  <a:srgbClr val="44BA7E"/>
                </a:solidFill>
                <a:effectLst/>
                <a:uLnTx/>
                <a:uFillTx/>
                <a:latin typeface="EC Square Sans Pro"/>
                <a:sym typeface="EC Square Sans Pro"/>
              </a:rPr>
              <a:t>Green Deal</a:t>
            </a:r>
          </a:p>
        </p:txBody>
      </p:sp>
      <p:grpSp>
        <p:nvGrpSpPr>
          <p:cNvPr id="127" name="Group 13"/>
          <p:cNvGrpSpPr/>
          <p:nvPr/>
        </p:nvGrpSpPr>
        <p:grpSpPr>
          <a:xfrm>
            <a:off x="5292237" y="2643923"/>
            <a:ext cx="1649270" cy="1649270"/>
            <a:chOff x="-1" y="-1"/>
            <a:chExt cx="1926438" cy="1926438"/>
          </a:xfrm>
        </p:grpSpPr>
        <p:sp>
          <p:nvSpPr>
            <p:cNvPr id="124" name="Green Deal"/>
            <p:cNvSpPr/>
            <p:nvPr/>
          </p:nvSpPr>
          <p:spPr>
            <a:xfrm>
              <a:off x="-1" y="-1"/>
              <a:ext cx="1926438" cy="1926438"/>
            </a:xfrm>
            <a:prstGeom prst="ellipse">
              <a:avLst/>
            </a:prstGeom>
            <a:gradFill flip="none" rotWithShape="1">
              <a:gsLst>
                <a:gs pos="5000">
                  <a:srgbClr val="5AA3AE"/>
                </a:gs>
                <a:gs pos="100000">
                  <a:srgbClr val="44BA7E"/>
                </a:gs>
              </a:gsLst>
              <a:lin ang="5400000" scaled="0"/>
            </a:gradFill>
            <a:ln w="12700" cap="flat">
              <a:noFill/>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2700">
                  <a:solidFill>
                    <a:srgbClr val="FFFFFF"/>
                  </a:solidFill>
                  <a:latin typeface="Helvetica Neue Medium"/>
                  <a:ea typeface="Helvetica Neue Medium"/>
                  <a:cs typeface="Helvetica Neue Medium"/>
                  <a:sym typeface="Helvetica Neue Medium"/>
                </a:defRPr>
              </a:pPr>
              <a:endParaRPr kumimoji="0" sz="2311"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125" name="Picture 2" descr="Picture 2"/>
            <p:cNvPicPr>
              <a:picLocks noChangeAspect="1"/>
            </p:cNvPicPr>
            <p:nvPr/>
          </p:nvPicPr>
          <p:blipFill>
            <a:blip r:embed="rId3">
              <a:extLst/>
            </a:blip>
            <a:stretch>
              <a:fillRect/>
            </a:stretch>
          </p:blipFill>
          <p:spPr>
            <a:xfrm>
              <a:off x="175821" y="169328"/>
              <a:ext cx="1587017" cy="1597580"/>
            </a:xfrm>
            <a:prstGeom prst="rect">
              <a:avLst/>
            </a:prstGeom>
            <a:ln w="12700" cap="flat">
              <a:noFill/>
              <a:miter lim="400000"/>
            </a:ln>
            <a:effectLst/>
          </p:spPr>
        </p:pic>
        <p:sp>
          <p:nvSpPr>
            <p:cNvPr id="126" name="Rectangle 3"/>
            <p:cNvSpPr txBox="1"/>
            <p:nvPr/>
          </p:nvSpPr>
          <p:spPr>
            <a:xfrm>
              <a:off x="449660" y="83469"/>
              <a:ext cx="1084698" cy="1507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0" tIns="39140" rIns="39140" bIns="39140" numCol="1" anchor="t">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2000" b="1">
                  <a:solidFill>
                    <a:srgbClr val="FFFFFF"/>
                  </a:solidFill>
                  <a:latin typeface="EC Square Sans Pro"/>
                  <a:ea typeface="EC Square Sans Pro"/>
                  <a:cs typeface="EC Square Sans Pro"/>
                  <a:sym typeface="EC Square Sans Pro"/>
                </a:defRPr>
              </a:pPr>
              <a:endParaRPr kumimoji="0" sz="1712" b="1" i="0" u="none" strike="noStrike" kern="0" cap="none" spc="0" normalizeH="0" baseline="0" noProof="0">
                <a:ln>
                  <a:noFill/>
                </a:ln>
                <a:solidFill>
                  <a:srgbClr val="FFFFFF"/>
                </a:solidFill>
                <a:effectLst/>
                <a:uLnTx/>
                <a:uFillTx/>
                <a:latin typeface="EC Square Sans Pro"/>
                <a:sym typeface="EC Square Sans Pro"/>
              </a:endParaRPr>
            </a:p>
            <a:p>
              <a:pPr marL="0" marR="0" lvl="0" indent="0" algn="ctr" defTabSz="401057" rtl="0" eaLnBrk="1" fontAlgn="auto" latinLnBrk="0" hangingPunct="0">
                <a:lnSpc>
                  <a:spcPct val="100000"/>
                </a:lnSpc>
                <a:spcBef>
                  <a:spcPts val="0"/>
                </a:spcBef>
                <a:spcAft>
                  <a:spcPts val="0"/>
                </a:spcAft>
                <a:buClrTx/>
                <a:buSzTx/>
                <a:buFontTx/>
                <a:buNone/>
                <a:tabLst/>
                <a:defRPr sz="1800" b="1">
                  <a:solidFill>
                    <a:srgbClr val="FFFFFF"/>
                  </a:solidFill>
                  <a:latin typeface="EC Square Sans Pro"/>
                  <a:ea typeface="EC Square Sans Pro"/>
                  <a:cs typeface="EC Square Sans Pro"/>
                  <a:sym typeface="EC Square Sans Pro"/>
                </a:defRPr>
              </a:pPr>
              <a:r>
                <a:rPr kumimoji="0" sz="1541" b="1" i="0" u="none" strike="noStrike" kern="0" cap="none" spc="0" normalizeH="0" baseline="0" noProof="0">
                  <a:ln>
                    <a:noFill/>
                  </a:ln>
                  <a:solidFill>
                    <a:srgbClr val="FFFFFF"/>
                  </a:solidFill>
                  <a:effectLst/>
                  <a:uLnTx/>
                  <a:uFillTx/>
                  <a:latin typeface="EC Square Sans Pro"/>
                  <a:sym typeface="EC Square Sans Pro"/>
                </a:rPr>
                <a:t>The</a:t>
              </a:r>
              <a:endParaRPr kumimoji="0" sz="1712" b="1" i="0" u="none" strike="noStrike" kern="0" cap="none" spc="0" normalizeH="0" baseline="0" noProof="0">
                <a:ln>
                  <a:noFill/>
                </a:ln>
                <a:solidFill>
                  <a:srgbClr val="FFFFFF"/>
                </a:solidFill>
                <a:effectLst/>
                <a:uLnTx/>
                <a:uFillTx/>
                <a:latin typeface="EC Square Sans Pro"/>
                <a:sym typeface="EC Square Sans Pro"/>
              </a:endParaRPr>
            </a:p>
            <a:p>
              <a:pPr marL="0" marR="0" lvl="0" indent="0" algn="ctr" defTabSz="401057" rtl="0" eaLnBrk="1" fontAlgn="auto" latinLnBrk="0" hangingPunct="0">
                <a:lnSpc>
                  <a:spcPct val="100000"/>
                </a:lnSpc>
                <a:spcBef>
                  <a:spcPts val="0"/>
                </a:spcBef>
                <a:spcAft>
                  <a:spcPts val="0"/>
                </a:spcAft>
                <a:buClrTx/>
                <a:buSzTx/>
                <a:buFontTx/>
                <a:buNone/>
                <a:tabLst/>
                <a:defRPr sz="1800" b="1">
                  <a:solidFill>
                    <a:srgbClr val="FFFFFF"/>
                  </a:solidFill>
                  <a:latin typeface="EC Square Sans Pro"/>
                  <a:ea typeface="EC Square Sans Pro"/>
                  <a:cs typeface="EC Square Sans Pro"/>
                  <a:sym typeface="EC Square Sans Pro"/>
                </a:defRPr>
              </a:pPr>
              <a:r>
                <a:rPr kumimoji="0" sz="1541" b="1" i="0" u="none" strike="noStrike" kern="0" cap="none" spc="0" normalizeH="0" baseline="0" noProof="0">
                  <a:ln>
                    <a:noFill/>
                  </a:ln>
                  <a:solidFill>
                    <a:srgbClr val="FFFFFF"/>
                  </a:solidFill>
                  <a:effectLst/>
                  <a:uLnTx/>
                  <a:uFillTx/>
                  <a:latin typeface="EC Square Sans Pro"/>
                  <a:sym typeface="EC Square Sans Pro"/>
                </a:rPr>
                <a:t>European</a:t>
              </a:r>
              <a:br>
                <a:rPr kumimoji="0" sz="1541" b="1" i="0" u="none" strike="noStrike" kern="0" cap="none" spc="0" normalizeH="0" baseline="0" noProof="0">
                  <a:ln>
                    <a:noFill/>
                  </a:ln>
                  <a:solidFill>
                    <a:srgbClr val="FFFFFF"/>
                  </a:solidFill>
                  <a:effectLst/>
                  <a:uLnTx/>
                  <a:uFillTx/>
                  <a:latin typeface="EC Square Sans Pro"/>
                  <a:sym typeface="EC Square Sans Pro"/>
                </a:rPr>
              </a:br>
              <a:r>
                <a:rPr kumimoji="0" sz="1541" b="1" i="0" u="none" strike="noStrike" kern="0" cap="none" spc="0" normalizeH="0" baseline="0" noProof="0">
                  <a:ln>
                    <a:noFill/>
                  </a:ln>
                  <a:solidFill>
                    <a:srgbClr val="FFFFFF"/>
                  </a:solidFill>
                  <a:effectLst/>
                  <a:uLnTx/>
                  <a:uFillTx/>
                  <a:latin typeface="EC Square Sans Pro"/>
                  <a:sym typeface="EC Square Sans Pro"/>
                </a:rPr>
                <a:t>Green </a:t>
              </a:r>
              <a:br>
                <a:rPr kumimoji="0" sz="1541" b="1" i="0" u="none" strike="noStrike" kern="0" cap="none" spc="0" normalizeH="0" baseline="0" noProof="0">
                  <a:ln>
                    <a:noFill/>
                  </a:ln>
                  <a:solidFill>
                    <a:srgbClr val="FFFFFF"/>
                  </a:solidFill>
                  <a:effectLst/>
                  <a:uLnTx/>
                  <a:uFillTx/>
                  <a:latin typeface="EC Square Sans Pro"/>
                  <a:sym typeface="EC Square Sans Pro"/>
                </a:rPr>
              </a:br>
              <a:r>
                <a:rPr kumimoji="0" sz="1541" b="1" i="0" u="none" strike="noStrike" kern="0" cap="none" spc="0" normalizeH="0" baseline="0" noProof="0">
                  <a:ln>
                    <a:noFill/>
                  </a:ln>
                  <a:solidFill>
                    <a:srgbClr val="FFFFFF"/>
                  </a:solidFill>
                  <a:effectLst/>
                  <a:uLnTx/>
                  <a:uFillTx/>
                  <a:latin typeface="EC Square Sans Pro"/>
                  <a:sym typeface="EC Square Sans Pro"/>
                </a:rPr>
                <a:t>Deal </a:t>
              </a:r>
            </a:p>
          </p:txBody>
        </p:sp>
      </p:grpSp>
      <p:grpSp>
        <p:nvGrpSpPr>
          <p:cNvPr id="130" name="Vorm"/>
          <p:cNvGrpSpPr/>
          <p:nvPr/>
        </p:nvGrpSpPr>
        <p:grpSpPr>
          <a:xfrm>
            <a:off x="2419446" y="3486386"/>
            <a:ext cx="2386400" cy="543905"/>
            <a:chOff x="-1" y="-1"/>
            <a:chExt cx="2787446" cy="635309"/>
          </a:xfrm>
        </p:grpSpPr>
        <p:sp>
          <p:nvSpPr>
            <p:cNvPr id="128" name="Vorm"/>
            <p:cNvSpPr/>
            <p:nvPr/>
          </p:nvSpPr>
          <p:spPr>
            <a:xfrm>
              <a:off x="-1" y="-1"/>
              <a:ext cx="2787446" cy="635309"/>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29" name="Mobilising industry…"/>
            <p:cNvSpPr txBox="1"/>
            <p:nvPr/>
          </p:nvSpPr>
          <p:spPr>
            <a:xfrm>
              <a:off x="-1" y="50807"/>
              <a:ext cx="2787446"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lang="en-IE" sz="1199" b="0" i="0" u="none" strike="noStrike" kern="0" cap="none" spc="0" normalizeH="0" baseline="0" noProof="0" dirty="0">
                  <a:ln>
                    <a:noFill/>
                  </a:ln>
                  <a:solidFill>
                    <a:srgbClr val="FFFFFF"/>
                  </a:solidFill>
                  <a:effectLst/>
                  <a:uLnTx/>
                  <a:uFillTx/>
                  <a:latin typeface="EC Square Sans Pro Medium"/>
                  <a:sym typeface="EC Square Sans Pro Medium"/>
                </a:rPr>
                <a:t>Mobilising industry </a:t>
              </a:r>
            </a:p>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lang="en-IE" sz="1199" b="0" i="0" u="none" strike="noStrike" kern="0" cap="none" spc="0" normalizeH="0" baseline="0" noProof="0" dirty="0">
                  <a:ln>
                    <a:noFill/>
                  </a:ln>
                  <a:solidFill>
                    <a:srgbClr val="FFFFFF"/>
                  </a:solidFill>
                  <a:effectLst/>
                  <a:uLnTx/>
                  <a:uFillTx/>
                  <a:latin typeface="EC Square Sans Pro Medium"/>
                  <a:sym typeface="EC Square Sans Pro Medium"/>
                </a:rPr>
                <a:t>for a clean and circular economy</a:t>
              </a:r>
            </a:p>
          </p:txBody>
        </p:sp>
      </p:grpSp>
      <p:grpSp>
        <p:nvGrpSpPr>
          <p:cNvPr id="133" name="Vorm"/>
          <p:cNvGrpSpPr/>
          <p:nvPr/>
        </p:nvGrpSpPr>
        <p:grpSpPr>
          <a:xfrm>
            <a:off x="7482532" y="2789431"/>
            <a:ext cx="2368029" cy="556325"/>
            <a:chOff x="-1" y="-1"/>
            <a:chExt cx="2765988" cy="649818"/>
          </a:xfrm>
        </p:grpSpPr>
        <p:sp>
          <p:nvSpPr>
            <p:cNvPr id="131" name="Vorm"/>
            <p:cNvSpPr/>
            <p:nvPr/>
          </p:nvSpPr>
          <p:spPr>
            <a:xfrm>
              <a:off x="0" y="-1"/>
              <a:ext cx="2765986" cy="649818"/>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32" name="Preserving and restoring ecosystems and biodiversity"/>
            <p:cNvSpPr txBox="1"/>
            <p:nvPr/>
          </p:nvSpPr>
          <p:spPr>
            <a:xfrm>
              <a:off x="-1" y="58061"/>
              <a:ext cx="2765988" cy="533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Preserving and restoring ecosystems and biodiversity</a:t>
              </a:r>
            </a:p>
          </p:txBody>
        </p:sp>
      </p:grpSp>
      <p:grpSp>
        <p:nvGrpSpPr>
          <p:cNvPr id="139" name="Vorm"/>
          <p:cNvGrpSpPr/>
          <p:nvPr/>
        </p:nvGrpSpPr>
        <p:grpSpPr>
          <a:xfrm>
            <a:off x="7485988" y="3468990"/>
            <a:ext cx="2373296" cy="641445"/>
            <a:chOff x="0" y="29"/>
            <a:chExt cx="2772141" cy="749243"/>
          </a:xfrm>
        </p:grpSpPr>
        <p:sp>
          <p:nvSpPr>
            <p:cNvPr id="137" name="Vorm"/>
            <p:cNvSpPr/>
            <p:nvPr/>
          </p:nvSpPr>
          <p:spPr>
            <a:xfrm>
              <a:off x="0" y="21807"/>
              <a:ext cx="2772141" cy="705685"/>
            </a:xfrm>
            <a:custGeom>
              <a:avLst/>
              <a:gdLst/>
              <a:ahLst/>
              <a:cxnLst>
                <a:cxn ang="0">
                  <a:pos x="wd2" y="hd2"/>
                </a:cxn>
                <a:cxn ang="5400000">
                  <a:pos x="wd2" y="hd2"/>
                </a:cxn>
                <a:cxn ang="10800000">
                  <a:pos x="wd2" y="hd2"/>
                </a:cxn>
                <a:cxn ang="16200000">
                  <a:pos x="wd2" y="hd2"/>
                </a:cxn>
              </a:cxnLst>
              <a:rect l="0" t="0" r="r" b="b"/>
              <a:pathLst>
                <a:path w="21600" h="21600" extrusionOk="0">
                  <a:moveTo>
                    <a:pt x="1094" y="0"/>
                  </a:moveTo>
                  <a:lnTo>
                    <a:pt x="21600" y="0"/>
                  </a:lnTo>
                  <a:lnTo>
                    <a:pt x="21600" y="18000"/>
                  </a:lnTo>
                  <a:cubicBezTo>
                    <a:pt x="21600" y="19988"/>
                    <a:pt x="21110" y="21600"/>
                    <a:pt x="20506" y="21600"/>
                  </a:cubicBezTo>
                  <a:lnTo>
                    <a:pt x="0" y="21600"/>
                  </a:lnTo>
                  <a:lnTo>
                    <a:pt x="0" y="3600"/>
                  </a:lnTo>
                  <a:cubicBezTo>
                    <a:pt x="0" y="1612"/>
                    <a:pt x="490" y="0"/>
                    <a:pt x="1094"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38" name="From ‘Farm to Fork’: a fair, healthy and environmentally friendly food system"/>
            <p:cNvSpPr txBox="1"/>
            <p:nvPr/>
          </p:nvSpPr>
          <p:spPr>
            <a:xfrm>
              <a:off x="0" y="29"/>
              <a:ext cx="2772141" cy="7492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From ‘Farm to Fork’: a fair, healthy and environmentally friendly food system </a:t>
              </a:r>
            </a:p>
          </p:txBody>
        </p:sp>
      </p:grpSp>
      <p:grpSp>
        <p:nvGrpSpPr>
          <p:cNvPr id="142" name="Vorm"/>
          <p:cNvGrpSpPr/>
          <p:nvPr/>
        </p:nvGrpSpPr>
        <p:grpSpPr>
          <a:xfrm>
            <a:off x="2800914" y="4218835"/>
            <a:ext cx="2386400" cy="563543"/>
            <a:chOff x="-1" y="0"/>
            <a:chExt cx="2787446" cy="658249"/>
          </a:xfrm>
        </p:grpSpPr>
        <p:sp>
          <p:nvSpPr>
            <p:cNvPr id="140" name="Vorm"/>
            <p:cNvSpPr/>
            <p:nvPr/>
          </p:nvSpPr>
          <p:spPr>
            <a:xfrm>
              <a:off x="-1" y="0"/>
              <a:ext cx="2787446" cy="658249"/>
            </a:xfrm>
            <a:custGeom>
              <a:avLst/>
              <a:gdLst/>
              <a:ahLst/>
              <a:cxnLst>
                <a:cxn ang="0">
                  <a:pos x="wd2" y="hd2"/>
                </a:cxn>
                <a:cxn ang="5400000">
                  <a:pos x="wd2" y="hd2"/>
                </a:cxn>
                <a:cxn ang="10800000">
                  <a:pos x="wd2" y="hd2"/>
                </a:cxn>
                <a:cxn ang="16200000">
                  <a:pos x="wd2" y="hd2"/>
                </a:cxn>
              </a:cxnLst>
              <a:rect l="0" t="0" r="r" b="b"/>
              <a:pathLst>
                <a:path w="21600" h="21600" extrusionOk="0">
                  <a:moveTo>
                    <a:pt x="1051" y="0"/>
                  </a:moveTo>
                  <a:lnTo>
                    <a:pt x="21600" y="0"/>
                  </a:lnTo>
                  <a:lnTo>
                    <a:pt x="21600" y="18000"/>
                  </a:lnTo>
                  <a:cubicBezTo>
                    <a:pt x="21600" y="19988"/>
                    <a:pt x="21129" y="21600"/>
                    <a:pt x="20549" y="21600"/>
                  </a:cubicBezTo>
                  <a:lnTo>
                    <a:pt x="0" y="21600"/>
                  </a:lnTo>
                  <a:lnTo>
                    <a:pt x="0" y="3600"/>
                  </a:lnTo>
                  <a:cubicBezTo>
                    <a:pt x="0" y="1612"/>
                    <a:pt x="471" y="0"/>
                    <a:pt x="1051"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41" name="Building and renovating in an energy and resource efficient way"/>
            <p:cNvSpPr txBox="1"/>
            <p:nvPr/>
          </p:nvSpPr>
          <p:spPr>
            <a:xfrm>
              <a:off x="-1" y="62278"/>
              <a:ext cx="2787446" cy="533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Building and renovating in an energy and resource efficient way</a:t>
              </a:r>
            </a:p>
          </p:txBody>
        </p:sp>
      </p:grpSp>
      <p:grpSp>
        <p:nvGrpSpPr>
          <p:cNvPr id="145" name="Vorm"/>
          <p:cNvGrpSpPr/>
          <p:nvPr/>
        </p:nvGrpSpPr>
        <p:grpSpPr>
          <a:xfrm>
            <a:off x="7028456" y="4263264"/>
            <a:ext cx="2350454" cy="545782"/>
            <a:chOff x="-1" y="0"/>
            <a:chExt cx="2745460" cy="637502"/>
          </a:xfrm>
        </p:grpSpPr>
        <p:sp>
          <p:nvSpPr>
            <p:cNvPr id="143" name="Vorm"/>
            <p:cNvSpPr/>
            <p:nvPr/>
          </p:nvSpPr>
          <p:spPr>
            <a:xfrm>
              <a:off x="0" y="0"/>
              <a:ext cx="2745459" cy="637502"/>
            </a:xfrm>
            <a:custGeom>
              <a:avLst/>
              <a:gdLst/>
              <a:ahLst/>
              <a:cxnLst>
                <a:cxn ang="0">
                  <a:pos x="wd2" y="hd2"/>
                </a:cxn>
                <a:cxn ang="5400000">
                  <a:pos x="wd2" y="hd2"/>
                </a:cxn>
                <a:cxn ang="10800000">
                  <a:pos x="wd2" y="hd2"/>
                </a:cxn>
                <a:cxn ang="16200000">
                  <a:pos x="wd2" y="hd2"/>
                </a:cxn>
              </a:cxnLst>
              <a:rect l="0" t="0" r="r" b="b"/>
              <a:pathLst>
                <a:path w="21600" h="21600" extrusionOk="0">
                  <a:moveTo>
                    <a:pt x="1094" y="0"/>
                  </a:moveTo>
                  <a:lnTo>
                    <a:pt x="21600" y="0"/>
                  </a:lnTo>
                  <a:lnTo>
                    <a:pt x="21600" y="18000"/>
                  </a:lnTo>
                  <a:cubicBezTo>
                    <a:pt x="21600" y="19988"/>
                    <a:pt x="21110" y="21600"/>
                    <a:pt x="20506" y="21600"/>
                  </a:cubicBezTo>
                  <a:lnTo>
                    <a:pt x="0" y="21600"/>
                  </a:lnTo>
                  <a:lnTo>
                    <a:pt x="0" y="3600"/>
                  </a:lnTo>
                  <a:cubicBezTo>
                    <a:pt x="0" y="1612"/>
                    <a:pt x="490" y="0"/>
                    <a:pt x="1094"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44" name="Accelerating the shift to sustainable and smart mobility"/>
            <p:cNvSpPr txBox="1"/>
            <p:nvPr/>
          </p:nvSpPr>
          <p:spPr>
            <a:xfrm>
              <a:off x="-1" y="51905"/>
              <a:ext cx="2745460"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Accelerating the shift to sustainable and smart mobility</a:t>
              </a:r>
            </a:p>
          </p:txBody>
        </p:sp>
      </p:grpSp>
      <p:grpSp>
        <p:nvGrpSpPr>
          <p:cNvPr id="148" name="Vorm"/>
          <p:cNvGrpSpPr/>
          <p:nvPr/>
        </p:nvGrpSpPr>
        <p:grpSpPr>
          <a:xfrm>
            <a:off x="2737647" y="2066197"/>
            <a:ext cx="2393967" cy="562346"/>
            <a:chOff x="0" y="-1"/>
            <a:chExt cx="2796285" cy="656850"/>
          </a:xfrm>
        </p:grpSpPr>
        <p:sp>
          <p:nvSpPr>
            <p:cNvPr id="146"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47" name="Increasing the EU’s Climate ambition for 2030 and 2050"/>
            <p:cNvSpPr txBox="1"/>
            <p:nvPr/>
          </p:nvSpPr>
          <p:spPr>
            <a:xfrm>
              <a:off x="0" y="61579"/>
              <a:ext cx="2796284" cy="533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Increasing the EU’s Climate ambition for 2030 and 2050</a:t>
              </a:r>
            </a:p>
          </p:txBody>
        </p:sp>
      </p:grpSp>
      <p:grpSp>
        <p:nvGrpSpPr>
          <p:cNvPr id="151" name="Vorm"/>
          <p:cNvGrpSpPr/>
          <p:nvPr/>
        </p:nvGrpSpPr>
        <p:grpSpPr>
          <a:xfrm>
            <a:off x="2411174" y="2818832"/>
            <a:ext cx="2394352" cy="534858"/>
            <a:chOff x="0" y="0"/>
            <a:chExt cx="2796735" cy="624742"/>
          </a:xfrm>
        </p:grpSpPr>
        <p:sp>
          <p:nvSpPr>
            <p:cNvPr id="149" name="Vorm"/>
            <p:cNvSpPr/>
            <p:nvPr/>
          </p:nvSpPr>
          <p:spPr>
            <a:xfrm>
              <a:off x="0" y="0"/>
              <a:ext cx="2796735" cy="624742"/>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50" name="Supplying clean, affordable  and secure energy"/>
            <p:cNvSpPr txBox="1"/>
            <p:nvPr/>
          </p:nvSpPr>
          <p:spPr>
            <a:xfrm>
              <a:off x="0" y="45524"/>
              <a:ext cx="2796735"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Supplying clean, affordable </a:t>
              </a:r>
              <a:br>
                <a:rPr kumimoji="0" sz="1199" b="0" i="0" u="none" strike="noStrike" kern="0" cap="none" spc="0" normalizeH="0" baseline="0" noProof="0" dirty="0">
                  <a:ln>
                    <a:noFill/>
                  </a:ln>
                  <a:solidFill>
                    <a:srgbClr val="FFFFFF"/>
                  </a:solidFill>
                  <a:effectLst/>
                  <a:uLnTx/>
                  <a:uFillTx/>
                  <a:latin typeface="EC Square Sans Pro Medium"/>
                  <a:sym typeface="EC Square Sans Pro Medium"/>
                </a:rPr>
              </a:b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and secure energy</a:t>
              </a:r>
            </a:p>
          </p:txBody>
        </p:sp>
      </p:grpSp>
      <p:grpSp>
        <p:nvGrpSpPr>
          <p:cNvPr id="157" name="Vorm"/>
          <p:cNvGrpSpPr/>
          <p:nvPr/>
        </p:nvGrpSpPr>
        <p:grpSpPr>
          <a:xfrm>
            <a:off x="7163169" y="2029993"/>
            <a:ext cx="2393967" cy="573569"/>
            <a:chOff x="0" y="0"/>
            <a:chExt cx="2796285" cy="669958"/>
          </a:xfrm>
        </p:grpSpPr>
        <p:sp>
          <p:nvSpPr>
            <p:cNvPr id="155" name="Vorm"/>
            <p:cNvSpPr/>
            <p:nvPr/>
          </p:nvSpPr>
          <p:spPr>
            <a:xfrm>
              <a:off x="0" y="0"/>
              <a:ext cx="2796285" cy="669958"/>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56" name="A zero pollution ambition…"/>
            <p:cNvSpPr txBox="1"/>
            <p:nvPr/>
          </p:nvSpPr>
          <p:spPr>
            <a:xfrm>
              <a:off x="0" y="68132"/>
              <a:ext cx="2796284"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sz="1199" b="0" i="0" u="none" strike="noStrike" kern="0" cap="none" spc="0" normalizeH="0" baseline="0" noProof="0">
                  <a:ln>
                    <a:noFill/>
                  </a:ln>
                  <a:solidFill>
                    <a:srgbClr val="FFFFFF"/>
                  </a:solidFill>
                  <a:effectLst/>
                  <a:uLnTx/>
                  <a:uFillTx/>
                  <a:latin typeface="EC Square Sans Pro Medium"/>
                  <a:sym typeface="EC Square Sans Pro Medium"/>
                </a:rPr>
                <a:t>A zero pollution ambition </a:t>
              </a:r>
              <a:endParaRPr kumimoji="0" sz="1199"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sz="1199" b="0" i="0" u="none" strike="noStrike" kern="0" cap="none" spc="0" normalizeH="0" baseline="0" noProof="0">
                  <a:ln>
                    <a:noFill/>
                  </a:ln>
                  <a:solidFill>
                    <a:srgbClr val="FFFFFF"/>
                  </a:solidFill>
                  <a:effectLst/>
                  <a:uLnTx/>
                  <a:uFillTx/>
                  <a:latin typeface="EC Square Sans Pro Medium"/>
                  <a:sym typeface="EC Square Sans Pro Medium"/>
                </a:rPr>
                <a:t>for a toxic-free environment</a:t>
              </a:r>
            </a:p>
          </p:txBody>
        </p:sp>
      </p:grpSp>
      <p:grpSp>
        <p:nvGrpSpPr>
          <p:cNvPr id="160" name="Group 2"/>
          <p:cNvGrpSpPr/>
          <p:nvPr/>
        </p:nvGrpSpPr>
        <p:grpSpPr>
          <a:xfrm>
            <a:off x="8135123" y="5751624"/>
            <a:ext cx="1326231" cy="500700"/>
            <a:chOff x="-1" y="0"/>
            <a:chExt cx="1549110" cy="584844"/>
          </a:xfrm>
        </p:grpSpPr>
        <p:sp>
          <p:nvSpPr>
            <p:cNvPr id="158" name="Rectangle 64"/>
            <p:cNvSpPr txBox="1"/>
            <p:nvPr/>
          </p:nvSpPr>
          <p:spPr>
            <a:xfrm>
              <a:off x="45719" y="0"/>
              <a:ext cx="1503390" cy="5848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lvl1pPr algn="l">
                <a:defRPr sz="1600" b="1">
                  <a:solidFill>
                    <a:srgbClr val="0B7468"/>
                  </a:solidFill>
                  <a:latin typeface="EC Square Sans Pro Medium"/>
                  <a:ea typeface="EC Square Sans Pro Medium"/>
                  <a:cs typeface="EC Square Sans Pro Medium"/>
                  <a:sym typeface="EC Square Sans Pro Medium"/>
                </a:defRPr>
              </a:lvl1pPr>
            </a:lstStyle>
            <a:p>
              <a:pPr marL="0" marR="0" lvl="0" indent="0" algn="l" defTabSz="401057" rtl="0" eaLnBrk="1" fontAlgn="auto" latinLnBrk="0" hangingPunct="0">
                <a:lnSpc>
                  <a:spcPct val="100000"/>
                </a:lnSpc>
                <a:spcBef>
                  <a:spcPts val="0"/>
                </a:spcBef>
                <a:spcAft>
                  <a:spcPts val="0"/>
                </a:spcAft>
                <a:buClrTx/>
                <a:buSzTx/>
                <a:buFontTx/>
                <a:buNone/>
                <a:tabLst/>
                <a:defRPr/>
              </a:pPr>
              <a:r>
                <a:rPr kumimoji="0" sz="1370" b="1" i="0" u="none" strike="noStrike" kern="0" cap="none" spc="0" normalizeH="0" baseline="0" noProof="0">
                  <a:ln>
                    <a:noFill/>
                  </a:ln>
                  <a:solidFill>
                    <a:srgbClr val="0B7468"/>
                  </a:solidFill>
                  <a:effectLst/>
                  <a:uLnTx/>
                  <a:uFillTx/>
                  <a:latin typeface="EC Square Sans Pro Medium"/>
                  <a:sym typeface="EC Square Sans Pro Medium"/>
                </a:rPr>
                <a:t>A European Climate Pact</a:t>
              </a:r>
            </a:p>
          </p:txBody>
        </p:sp>
        <p:sp>
          <p:nvSpPr>
            <p:cNvPr id="159" name="Straight Connector 68"/>
            <p:cNvSpPr/>
            <p:nvPr/>
          </p:nvSpPr>
          <p:spPr>
            <a:xfrm flipH="1">
              <a:off x="-1" y="69902"/>
              <a:ext cx="2" cy="444970"/>
            </a:xfrm>
            <a:prstGeom prst="line">
              <a:avLst/>
            </a:prstGeom>
            <a:noFill/>
            <a:ln w="28575" cap="rnd">
              <a:solidFill>
                <a:srgbClr val="0B7468"/>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grpSp>
        <p:nvGrpSpPr>
          <p:cNvPr id="163" name="Group 4"/>
          <p:cNvGrpSpPr/>
          <p:nvPr/>
        </p:nvGrpSpPr>
        <p:grpSpPr>
          <a:xfrm>
            <a:off x="3055614" y="5685808"/>
            <a:ext cx="1332842" cy="500700"/>
            <a:chOff x="-1" y="0"/>
            <a:chExt cx="1556832" cy="584844"/>
          </a:xfrm>
        </p:grpSpPr>
        <p:sp>
          <p:nvSpPr>
            <p:cNvPr id="161" name="Rectangle 27"/>
            <p:cNvSpPr txBox="1"/>
            <p:nvPr/>
          </p:nvSpPr>
          <p:spPr>
            <a:xfrm>
              <a:off x="53441" y="0"/>
              <a:ext cx="1503390" cy="5848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B7468"/>
                  </a:solidFill>
                  <a:latin typeface="EC Square Sans Pro Medium"/>
                  <a:ea typeface="EC Square Sans Pro Medium"/>
                  <a:cs typeface="EC Square Sans Pro Medium"/>
                  <a:sym typeface="EC Square Sans Pro Medium"/>
                </a:defRPr>
              </a:pPr>
              <a:r>
                <a:rPr kumimoji="0" sz="1370" b="1" i="0" u="none" strike="noStrike" kern="0" cap="none" spc="0" normalizeH="0" baseline="0" noProof="0" dirty="0">
                  <a:ln>
                    <a:noFill/>
                  </a:ln>
                  <a:solidFill>
                    <a:srgbClr val="0B7468"/>
                  </a:solidFill>
                  <a:effectLst/>
                  <a:uLnTx/>
                  <a:uFillTx/>
                  <a:latin typeface="EC Square Sans Pro Medium"/>
                  <a:sym typeface="EC Square Sans Pro Medium"/>
                </a:rPr>
                <a:t>The EU as a </a:t>
              </a:r>
              <a:br>
                <a:rPr kumimoji="0" sz="1370" b="1" i="0" u="none" strike="noStrike" kern="0" cap="none" spc="0" normalizeH="0" baseline="0" noProof="0" dirty="0">
                  <a:ln>
                    <a:noFill/>
                  </a:ln>
                  <a:solidFill>
                    <a:srgbClr val="0B7468"/>
                  </a:solidFill>
                  <a:effectLst/>
                  <a:uLnTx/>
                  <a:uFillTx/>
                  <a:latin typeface="EC Square Sans Pro Medium"/>
                  <a:sym typeface="EC Square Sans Pro Medium"/>
                </a:rPr>
              </a:br>
              <a:r>
                <a:rPr kumimoji="0" sz="1370" b="1" i="0" u="none" strike="noStrike" kern="0" cap="none" spc="0" normalizeH="0" baseline="0" noProof="0" dirty="0">
                  <a:ln>
                    <a:noFill/>
                  </a:ln>
                  <a:solidFill>
                    <a:srgbClr val="0B7468"/>
                  </a:solidFill>
                  <a:effectLst/>
                  <a:uLnTx/>
                  <a:uFillTx/>
                  <a:latin typeface="EC Square Sans Pro Medium"/>
                  <a:sym typeface="EC Square Sans Pro Medium"/>
                </a:rPr>
                <a:t>global leader</a:t>
              </a:r>
            </a:p>
          </p:txBody>
        </p:sp>
        <p:sp>
          <p:nvSpPr>
            <p:cNvPr id="162" name="Straight Connector 69"/>
            <p:cNvSpPr/>
            <p:nvPr/>
          </p:nvSpPr>
          <p:spPr>
            <a:xfrm flipH="1">
              <a:off x="-1" y="69902"/>
              <a:ext cx="2" cy="444970"/>
            </a:xfrm>
            <a:prstGeom prst="line">
              <a:avLst/>
            </a:prstGeom>
            <a:noFill/>
            <a:ln w="28575" cap="rnd">
              <a:solidFill>
                <a:srgbClr val="0B7468"/>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grpSp>
        <p:nvGrpSpPr>
          <p:cNvPr id="169" name="Group 3"/>
          <p:cNvGrpSpPr/>
          <p:nvPr/>
        </p:nvGrpSpPr>
        <p:grpSpPr>
          <a:xfrm>
            <a:off x="5390881" y="1808762"/>
            <a:ext cx="1850903" cy="711527"/>
            <a:chOff x="-1" y="0"/>
            <a:chExt cx="2161957" cy="831101"/>
          </a:xfrm>
        </p:grpSpPr>
        <p:sp>
          <p:nvSpPr>
            <p:cNvPr id="167" name="Rectangle 32"/>
            <p:cNvSpPr txBox="1"/>
            <p:nvPr/>
          </p:nvSpPr>
          <p:spPr>
            <a:xfrm>
              <a:off x="60729" y="0"/>
              <a:ext cx="2101227" cy="831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34EA2"/>
                  </a:solidFill>
                  <a:latin typeface="EC Square Sans Pro Medium"/>
                  <a:ea typeface="EC Square Sans Pro Medium"/>
                  <a:cs typeface="EC Square Sans Pro Medium"/>
                  <a:sym typeface="EC Square Sans Pro Medium"/>
                </a:defRPr>
              </a:pP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Transforming the </a:t>
              </a:r>
              <a:br>
                <a:rPr kumimoji="0" sz="1370" b="1" i="0" u="none" strike="noStrike" kern="0" cap="none" spc="0" normalizeH="0" baseline="0" noProof="0" dirty="0">
                  <a:ln>
                    <a:noFill/>
                  </a:ln>
                  <a:solidFill>
                    <a:srgbClr val="034EA2"/>
                  </a:solidFill>
                  <a:effectLst/>
                  <a:uLnTx/>
                  <a:uFillTx/>
                  <a:latin typeface="EC Square Sans Pro Medium"/>
                  <a:sym typeface="EC Square Sans Pro Medium"/>
                </a:rPr>
              </a:b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EU’s economy for a sustainable future</a:t>
              </a:r>
            </a:p>
          </p:txBody>
        </p:sp>
        <p:sp>
          <p:nvSpPr>
            <p:cNvPr id="168" name="Straight Connector 34"/>
            <p:cNvSpPr/>
            <p:nvPr/>
          </p:nvSpPr>
          <p:spPr>
            <a:xfrm flipH="1">
              <a:off x="-1" y="71239"/>
              <a:ext cx="2" cy="672940"/>
            </a:xfrm>
            <a:prstGeom prst="line">
              <a:avLst/>
            </a:prstGeom>
            <a:noFill/>
            <a:ln w="28575" cap="rnd">
              <a:solidFill>
                <a:srgbClr val="034EA2"/>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sp>
        <p:nvSpPr>
          <p:cNvPr id="170" name="Rectangle 47"/>
          <p:cNvSpPr/>
          <p:nvPr/>
        </p:nvSpPr>
        <p:spPr>
          <a:xfrm>
            <a:off x="1524000" y="6434177"/>
            <a:ext cx="9144000" cy="246564"/>
          </a:xfrm>
          <a:prstGeom prst="rect">
            <a:avLst/>
          </a:prstGeom>
          <a:solidFill>
            <a:srgbClr val="FFFFFF"/>
          </a:solidFill>
          <a:ln w="12700">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grpSp>
        <p:nvGrpSpPr>
          <p:cNvPr id="173" name="Group 3"/>
          <p:cNvGrpSpPr/>
          <p:nvPr/>
        </p:nvGrpSpPr>
        <p:grpSpPr>
          <a:xfrm>
            <a:off x="5390881" y="4375772"/>
            <a:ext cx="1890141" cy="588352"/>
            <a:chOff x="-1" y="0"/>
            <a:chExt cx="2207789" cy="687227"/>
          </a:xfrm>
        </p:grpSpPr>
        <p:sp>
          <p:nvSpPr>
            <p:cNvPr id="171" name="Rectangle 32"/>
            <p:cNvSpPr/>
            <p:nvPr/>
          </p:nvSpPr>
          <p:spPr>
            <a:xfrm>
              <a:off x="106561" y="0"/>
              <a:ext cx="2101227" cy="58484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34EA2"/>
                  </a:solidFill>
                  <a:latin typeface="EC Square Sans Pro Medium"/>
                  <a:ea typeface="EC Square Sans Pro Medium"/>
                  <a:cs typeface="EC Square Sans Pro Medium"/>
                  <a:sym typeface="EC Square Sans Pro Medium"/>
                </a:defRPr>
              </a:pP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And </a:t>
              </a:r>
              <a:r>
                <a:rPr kumimoji="0" lang="en-IE" sz="1370" b="1" i="0" u="none" strike="noStrike" kern="0" cap="none" spc="0" normalizeH="0" baseline="0" noProof="0" dirty="0">
                  <a:ln>
                    <a:noFill/>
                  </a:ln>
                  <a:solidFill>
                    <a:srgbClr val="034EA2"/>
                  </a:solidFill>
                  <a:effectLst/>
                  <a:uLnTx/>
                  <a:uFillTx/>
                  <a:latin typeface="EC Square Sans Pro Medium"/>
                  <a:sym typeface="EC Square Sans Pro Medium"/>
                </a:rPr>
                <a:t>leaving</a:t>
              </a: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  </a:t>
              </a:r>
            </a:p>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34EA2"/>
                  </a:solidFill>
                  <a:latin typeface="EC Square Sans Pro Medium"/>
                  <a:ea typeface="EC Square Sans Pro Medium"/>
                  <a:cs typeface="EC Square Sans Pro Medium"/>
                  <a:sym typeface="EC Square Sans Pro Medium"/>
                </a:defRPr>
              </a:pPr>
              <a:r>
                <a:rPr kumimoji="0" lang="en-IE" sz="1370" b="1" i="0" u="none" strike="noStrike" kern="0" cap="none" spc="0" normalizeH="0" baseline="0" noProof="0" dirty="0">
                  <a:ln>
                    <a:noFill/>
                  </a:ln>
                  <a:solidFill>
                    <a:srgbClr val="034EA2"/>
                  </a:solidFill>
                  <a:effectLst/>
                  <a:uLnTx/>
                  <a:uFillTx/>
                  <a:latin typeface="EC Square Sans Pro Medium"/>
                  <a:sym typeface="EC Square Sans Pro Medium"/>
                </a:rPr>
                <a:t>n</a:t>
              </a: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o one behind </a:t>
              </a:r>
            </a:p>
          </p:txBody>
        </p:sp>
        <p:sp>
          <p:nvSpPr>
            <p:cNvPr id="172" name="Straight Connector 34"/>
            <p:cNvSpPr/>
            <p:nvPr/>
          </p:nvSpPr>
          <p:spPr>
            <a:xfrm flipH="1">
              <a:off x="-1" y="14287"/>
              <a:ext cx="2" cy="672940"/>
            </a:xfrm>
            <a:prstGeom prst="line">
              <a:avLst/>
            </a:prstGeom>
            <a:noFill/>
            <a:ln w="28575" cap="rnd">
              <a:solidFill>
                <a:srgbClr val="034EA2"/>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sp>
        <p:nvSpPr>
          <p:cNvPr id="57" name="Rechthoek"/>
          <p:cNvSpPr/>
          <p:nvPr/>
        </p:nvSpPr>
        <p:spPr>
          <a:xfrm>
            <a:off x="4567412" y="5110163"/>
            <a:ext cx="2915119" cy="596776"/>
          </a:xfrm>
          <a:prstGeom prst="rect">
            <a:avLst/>
          </a:prstGeom>
          <a:solidFill>
            <a:srgbClr val="034EA2"/>
          </a:solidFill>
          <a:ln w="12700" cap="flat">
            <a:noFill/>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r>
              <a:rPr kumimoji="0" lang="en-IE" sz="1199" b="0" i="0" u="none" strike="noStrike" kern="0" cap="none" spc="0" normalizeH="0" baseline="0" noProof="0" dirty="0">
                <a:ln>
                  <a:noFill/>
                </a:ln>
                <a:solidFill>
                  <a:srgbClr val="FFFFFF"/>
                </a:solidFill>
                <a:effectLst/>
                <a:uLnTx/>
                <a:uFillTx/>
                <a:latin typeface="EC Square Sans Pro Medium" panose="020B0500000000020004" pitchFamily="34" charset="0"/>
                <a:sym typeface="Helvetica Neue Medium"/>
              </a:rPr>
              <a:t>Designing a set of </a:t>
            </a:r>
          </a:p>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r>
              <a:rPr kumimoji="0" lang="en-IE" sz="1199" b="0" i="0" u="none" strike="noStrike" kern="0" cap="none" spc="0" normalizeH="0" baseline="0" noProof="0" dirty="0">
                <a:ln>
                  <a:noFill/>
                </a:ln>
                <a:solidFill>
                  <a:srgbClr val="FFFFFF"/>
                </a:solidFill>
                <a:effectLst/>
                <a:uLnTx/>
                <a:uFillTx/>
                <a:latin typeface="EC Square Sans Pro Medium" panose="020B0500000000020004" pitchFamily="34" charset="0"/>
                <a:sym typeface="Helvetica Neue Medium"/>
              </a:rPr>
              <a:t>deeply transformative policies </a:t>
            </a:r>
          </a:p>
        </p:txBody>
      </p:sp>
      <p:sp>
        <p:nvSpPr>
          <p:cNvPr id="2" name="Rounded Rectangle 1"/>
          <p:cNvSpPr/>
          <p:nvPr/>
        </p:nvSpPr>
        <p:spPr>
          <a:xfrm>
            <a:off x="120166" y="4891185"/>
            <a:ext cx="4044239" cy="760492"/>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468470" rtl="0" eaLnBrk="1" fontAlgn="auto" latinLnBrk="0" hangingPunct="0">
              <a:lnSpc>
                <a:spcPct val="100000"/>
              </a:lnSpc>
              <a:spcBef>
                <a:spcPts val="0"/>
              </a:spcBef>
              <a:spcAft>
                <a:spcPts val="0"/>
              </a:spcAft>
              <a:buClrTx/>
              <a:buSzTx/>
              <a:buFontTx/>
              <a:buNone/>
              <a:tabLst/>
              <a:defRPr/>
            </a:pPr>
            <a:r>
              <a:rPr kumimoji="0" lang="de-LU" sz="1900" b="1" i="1" u="none" strike="noStrike" kern="1200" cap="none" spc="0" normalizeH="0" baseline="0" noProof="0" dirty="0" err="1" smtClean="0">
                <a:ln>
                  <a:noFill/>
                </a:ln>
                <a:solidFill>
                  <a:srgbClr val="000000"/>
                </a:solidFill>
                <a:effectLst/>
                <a:uLnTx/>
                <a:uFillTx/>
                <a:latin typeface="Helvetica"/>
                <a:ea typeface="+mj-ea"/>
                <a:cs typeface="Helvetica"/>
                <a:sym typeface="Helvetica"/>
              </a:rPr>
              <a:t>Our</a:t>
            </a:r>
            <a:r>
              <a:rPr kumimoji="0" lang="de-LU" sz="1900" b="1" i="1" u="none" strike="noStrike" kern="1200" cap="none" spc="0" normalizeH="0" baseline="0" noProof="0" dirty="0" smtClean="0">
                <a:ln>
                  <a:noFill/>
                </a:ln>
                <a:solidFill>
                  <a:srgbClr val="000000"/>
                </a:solidFill>
                <a:effectLst/>
                <a:uLnTx/>
                <a:uFillTx/>
                <a:latin typeface="Helvetica"/>
                <a:ea typeface="+mj-ea"/>
                <a:cs typeface="Helvetica"/>
                <a:sym typeface="Helvetica"/>
              </a:rPr>
              <a:t> European Growth </a:t>
            </a:r>
            <a:r>
              <a:rPr kumimoji="0" lang="de-LU" sz="1900" b="1" i="1" u="none" strike="noStrike" kern="1200" cap="none" spc="0" normalizeH="0" baseline="0" noProof="0" dirty="0" err="1" smtClean="0">
                <a:ln>
                  <a:noFill/>
                </a:ln>
                <a:solidFill>
                  <a:srgbClr val="000000"/>
                </a:solidFill>
                <a:effectLst/>
                <a:uLnTx/>
                <a:uFillTx/>
                <a:latin typeface="Helvetica"/>
                <a:ea typeface="+mj-ea"/>
                <a:cs typeface="Helvetica"/>
                <a:sym typeface="Helvetica"/>
              </a:rPr>
              <a:t>Strategy</a:t>
            </a:r>
            <a:r>
              <a:rPr kumimoji="0" lang="de-LU" sz="1900" b="0" i="0" u="none" strike="noStrike" kern="1200" cap="none" spc="0" normalizeH="0" baseline="0" noProof="0" dirty="0" smtClean="0">
                <a:ln>
                  <a:noFill/>
                </a:ln>
                <a:solidFill>
                  <a:srgbClr val="000000"/>
                </a:solidFill>
                <a:effectLst/>
                <a:uLnTx/>
                <a:uFillTx/>
                <a:latin typeface="Helvetica"/>
                <a:ea typeface="+mj-ea"/>
                <a:cs typeface="Helvetica"/>
                <a:sym typeface="Helvetica"/>
              </a:rPr>
              <a:t/>
            </a:r>
            <a:br>
              <a:rPr kumimoji="0" lang="de-LU" sz="1900" b="0" i="0" u="none" strike="noStrike" kern="1200" cap="none" spc="0" normalizeH="0" baseline="0" noProof="0" dirty="0" smtClean="0">
                <a:ln>
                  <a:noFill/>
                </a:ln>
                <a:solidFill>
                  <a:srgbClr val="000000"/>
                </a:solidFill>
                <a:effectLst/>
                <a:uLnTx/>
                <a:uFillTx/>
                <a:latin typeface="Helvetica"/>
                <a:ea typeface="+mj-ea"/>
                <a:cs typeface="Helvetica"/>
                <a:sym typeface="Helvetica"/>
              </a:rPr>
            </a:br>
            <a:r>
              <a:rPr kumimoji="0" lang="de-LU" sz="1900" b="0" i="0" u="none" strike="noStrike" kern="1200" cap="none" spc="0" normalizeH="0" baseline="0" noProof="0" dirty="0" smtClean="0">
                <a:ln>
                  <a:noFill/>
                </a:ln>
                <a:solidFill>
                  <a:srgbClr val="000000"/>
                </a:solidFill>
                <a:effectLst/>
                <a:uLnTx/>
                <a:uFillTx/>
                <a:latin typeface="Helvetica"/>
                <a:ea typeface="+mj-ea"/>
                <a:cs typeface="Helvetica"/>
                <a:sym typeface="Helvetica"/>
              </a:rPr>
              <a:t>U. </a:t>
            </a:r>
            <a:r>
              <a:rPr kumimoji="0" lang="de-LU" sz="1900" b="0" i="0" u="none" strike="noStrike" kern="1200" cap="none" spc="0" normalizeH="0" baseline="0" noProof="0" dirty="0" err="1" smtClean="0">
                <a:ln>
                  <a:noFill/>
                </a:ln>
                <a:solidFill>
                  <a:srgbClr val="000000"/>
                </a:solidFill>
                <a:effectLst/>
                <a:uLnTx/>
                <a:uFillTx/>
                <a:latin typeface="Helvetica"/>
                <a:ea typeface="+mj-ea"/>
                <a:cs typeface="Helvetica"/>
                <a:sym typeface="Helvetica"/>
              </a:rPr>
              <a:t>v.d.</a:t>
            </a:r>
            <a:r>
              <a:rPr kumimoji="0" lang="de-LU" sz="1900" b="0" i="0" u="none" strike="noStrike" kern="1200" cap="none" spc="0" normalizeH="0" baseline="0" noProof="0" dirty="0" smtClean="0">
                <a:ln>
                  <a:noFill/>
                </a:ln>
                <a:solidFill>
                  <a:srgbClr val="000000"/>
                </a:solidFill>
                <a:effectLst/>
                <a:uLnTx/>
                <a:uFillTx/>
                <a:latin typeface="Helvetica"/>
                <a:ea typeface="+mj-ea"/>
                <a:cs typeface="Helvetica"/>
                <a:sym typeface="Helvetica"/>
              </a:rPr>
              <a:t> Leyen</a:t>
            </a:r>
            <a:endParaRPr kumimoji="0" lang="en-GB" sz="1900" b="0" i="0" u="none" strike="noStrike" kern="1200" cap="none" spc="0" normalizeH="0" baseline="0" noProof="0" dirty="0">
              <a:ln>
                <a:noFill/>
              </a:ln>
              <a:solidFill>
                <a:srgbClr val="000000"/>
              </a:solidFill>
              <a:effectLst/>
              <a:uLnTx/>
              <a:uFillTx/>
              <a:latin typeface="Helvetica"/>
              <a:ea typeface="+mj-ea"/>
              <a:cs typeface="Helvetica"/>
              <a:sym typeface="Helvetica"/>
            </a:endParaRPr>
          </a:p>
        </p:txBody>
      </p:sp>
    </p:spTree>
    <p:extLst>
      <p:ext uri="{BB962C8B-B14F-4D97-AF65-F5344CB8AC3E}">
        <p14:creationId xmlns:p14="http://schemas.microsoft.com/office/powerpoint/2010/main" val="363713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8"/>
          <p:cNvSpPr/>
          <p:nvPr/>
        </p:nvSpPr>
        <p:spPr>
          <a:xfrm>
            <a:off x="1733366" y="1036814"/>
            <a:ext cx="8784187" cy="5383843"/>
          </a:xfrm>
          <a:prstGeom prst="rect">
            <a:avLst/>
          </a:prstGeom>
          <a:ln>
            <a:solidFill>
              <a:srgbClr val="A7A7A7"/>
            </a:solidFill>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20" name="Oval 26"/>
          <p:cNvSpPr/>
          <p:nvPr/>
        </p:nvSpPr>
        <p:spPr>
          <a:xfrm>
            <a:off x="1780996" y="-741026"/>
            <a:ext cx="8541816" cy="8541820"/>
          </a:xfrm>
          <a:prstGeom prst="ellipse">
            <a:avLst/>
          </a:prstGeom>
          <a:gradFill>
            <a:gsLst>
              <a:gs pos="5000">
                <a:srgbClr val="5AA3AE">
                  <a:alpha val="10000"/>
                </a:srgbClr>
              </a:gs>
              <a:gs pos="90000">
                <a:srgbClr val="44BA7E">
                  <a:alpha val="20000"/>
                </a:srgbClr>
              </a:gs>
            </a:gsLst>
            <a:lin ang="5400000"/>
          </a:gradFill>
          <a:ln w="12700">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sz="2700">
                <a:solidFill>
                  <a:srgbClr val="FFFFFF"/>
                </a:solidFill>
                <a:latin typeface="Helvetica Neue Medium"/>
                <a:ea typeface="Helvetica Neue Medium"/>
                <a:cs typeface="Helvetica Neue Medium"/>
                <a:sym typeface="Helvetica Neue Medium"/>
              </a:defRPr>
            </a:pPr>
            <a:endParaRPr kumimoji="0" sz="2311"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1" name="Rectangle 9"/>
          <p:cNvSpPr/>
          <p:nvPr/>
        </p:nvSpPr>
        <p:spPr>
          <a:xfrm>
            <a:off x="1524000" y="194351"/>
            <a:ext cx="9144000" cy="842465"/>
          </a:xfrm>
          <a:prstGeom prst="rect">
            <a:avLst/>
          </a:prstGeom>
          <a:solidFill>
            <a:srgbClr val="FFFFFF"/>
          </a:solidFill>
          <a:ln w="12700">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22" name="Oval 26"/>
          <p:cNvSpPr/>
          <p:nvPr/>
        </p:nvSpPr>
        <p:spPr>
          <a:xfrm>
            <a:off x="4064323" y="1533596"/>
            <a:ext cx="3954234" cy="3954237"/>
          </a:xfrm>
          <a:prstGeom prst="ellipse">
            <a:avLst/>
          </a:prstGeom>
          <a:gradFill>
            <a:gsLst>
              <a:gs pos="5000">
                <a:srgbClr val="5AA3AE">
                  <a:alpha val="40000"/>
                </a:srgbClr>
              </a:gs>
              <a:gs pos="100000">
                <a:srgbClr val="44BA7E">
                  <a:alpha val="40000"/>
                </a:srgbClr>
              </a:gs>
            </a:gsLst>
            <a:lin ang="5400000"/>
          </a:gradFill>
          <a:ln w="28575">
            <a:solidFill>
              <a:srgbClr val="034EA2"/>
            </a:solidFill>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sz="2700">
                <a:solidFill>
                  <a:srgbClr val="FFFFFF"/>
                </a:solidFill>
                <a:latin typeface="Helvetica Neue Medium"/>
                <a:ea typeface="Helvetica Neue Medium"/>
                <a:cs typeface="Helvetica Neue Medium"/>
                <a:sym typeface="Helvetica Neue Medium"/>
              </a:defRPr>
            </a:pPr>
            <a:endParaRPr kumimoji="0" sz="2311"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3" name="The Green Deal Framework"/>
          <p:cNvSpPr txBox="1"/>
          <p:nvPr/>
        </p:nvSpPr>
        <p:spPr>
          <a:xfrm>
            <a:off x="3480706" y="599791"/>
            <a:ext cx="5142397" cy="436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707" tIns="33707" rIns="33707" bIns="33707"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2800">
                <a:solidFill>
                  <a:srgbClr val="034EA2"/>
                </a:solidFill>
                <a:latin typeface="EC Square Sans Pro"/>
                <a:ea typeface="EC Square Sans Pro"/>
                <a:cs typeface="EC Square Sans Pro"/>
                <a:sym typeface="EC Square Sans Pro"/>
              </a:defRPr>
            </a:pPr>
            <a:r>
              <a:rPr kumimoji="0" sz="2397" b="0" i="0" u="none" strike="noStrike" kern="0" cap="none" spc="0" normalizeH="0" baseline="0" noProof="0" dirty="0">
                <a:ln>
                  <a:noFill/>
                </a:ln>
                <a:solidFill>
                  <a:srgbClr val="034EA2"/>
                </a:solidFill>
                <a:effectLst/>
                <a:uLnTx/>
                <a:uFillTx/>
                <a:latin typeface="EC Square Sans Pro"/>
                <a:sym typeface="EC Square Sans Pro"/>
              </a:rPr>
              <a:t>The </a:t>
            </a:r>
            <a:r>
              <a:rPr kumimoji="0" sz="2397" b="1" i="0" u="none" strike="noStrike" kern="0" cap="none" spc="0" normalizeH="0" baseline="0" noProof="0" dirty="0">
                <a:ln>
                  <a:noFill/>
                </a:ln>
                <a:solidFill>
                  <a:srgbClr val="44BA7E"/>
                </a:solidFill>
                <a:effectLst/>
                <a:uLnTx/>
                <a:uFillTx/>
                <a:latin typeface="EC Square Sans Pro"/>
                <a:sym typeface="EC Square Sans Pro"/>
              </a:rPr>
              <a:t>European</a:t>
            </a:r>
            <a:r>
              <a:rPr kumimoji="0" sz="2397" b="0" i="0" u="none" strike="noStrike" kern="0" cap="none" spc="0" normalizeH="0" baseline="0" noProof="0" dirty="0">
                <a:ln>
                  <a:noFill/>
                </a:ln>
                <a:solidFill>
                  <a:srgbClr val="034EA2"/>
                </a:solidFill>
                <a:effectLst/>
                <a:uLnTx/>
                <a:uFillTx/>
                <a:latin typeface="EC Square Sans Pro"/>
                <a:sym typeface="EC Square Sans Pro"/>
              </a:rPr>
              <a:t> </a:t>
            </a:r>
            <a:r>
              <a:rPr kumimoji="0" sz="2397" b="1" i="0" u="none" strike="noStrike" kern="0" cap="none" spc="0" normalizeH="0" baseline="0" noProof="0" dirty="0">
                <a:ln>
                  <a:noFill/>
                </a:ln>
                <a:solidFill>
                  <a:srgbClr val="44BA7E"/>
                </a:solidFill>
                <a:effectLst/>
                <a:uLnTx/>
                <a:uFillTx/>
                <a:latin typeface="EC Square Sans Pro"/>
                <a:sym typeface="EC Square Sans Pro"/>
              </a:rPr>
              <a:t>Green Deal</a:t>
            </a:r>
          </a:p>
        </p:txBody>
      </p:sp>
      <p:grpSp>
        <p:nvGrpSpPr>
          <p:cNvPr id="127" name="Group 13"/>
          <p:cNvGrpSpPr/>
          <p:nvPr/>
        </p:nvGrpSpPr>
        <p:grpSpPr>
          <a:xfrm>
            <a:off x="5292237" y="2643923"/>
            <a:ext cx="1649270" cy="1649270"/>
            <a:chOff x="-1" y="-1"/>
            <a:chExt cx="1926438" cy="1926438"/>
          </a:xfrm>
        </p:grpSpPr>
        <p:sp>
          <p:nvSpPr>
            <p:cNvPr id="124" name="Green Deal"/>
            <p:cNvSpPr/>
            <p:nvPr/>
          </p:nvSpPr>
          <p:spPr>
            <a:xfrm>
              <a:off x="-1" y="-1"/>
              <a:ext cx="1926438" cy="1926438"/>
            </a:xfrm>
            <a:prstGeom prst="ellipse">
              <a:avLst/>
            </a:prstGeom>
            <a:gradFill flip="none" rotWithShape="1">
              <a:gsLst>
                <a:gs pos="5000">
                  <a:srgbClr val="5AA3AE"/>
                </a:gs>
                <a:gs pos="100000">
                  <a:srgbClr val="44BA7E"/>
                </a:gs>
              </a:gsLst>
              <a:lin ang="5400000" scaled="0"/>
            </a:gradFill>
            <a:ln w="12700" cap="flat">
              <a:noFill/>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2700">
                  <a:solidFill>
                    <a:srgbClr val="FFFFFF"/>
                  </a:solidFill>
                  <a:latin typeface="Helvetica Neue Medium"/>
                  <a:ea typeface="Helvetica Neue Medium"/>
                  <a:cs typeface="Helvetica Neue Medium"/>
                  <a:sym typeface="Helvetica Neue Medium"/>
                </a:defRPr>
              </a:pPr>
              <a:endParaRPr kumimoji="0" sz="2311"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125" name="Picture 2" descr="Picture 2"/>
            <p:cNvPicPr>
              <a:picLocks noChangeAspect="1"/>
            </p:cNvPicPr>
            <p:nvPr/>
          </p:nvPicPr>
          <p:blipFill>
            <a:blip r:embed="rId3">
              <a:extLst/>
            </a:blip>
            <a:stretch>
              <a:fillRect/>
            </a:stretch>
          </p:blipFill>
          <p:spPr>
            <a:xfrm>
              <a:off x="175821" y="169328"/>
              <a:ext cx="1587017" cy="1597580"/>
            </a:xfrm>
            <a:prstGeom prst="rect">
              <a:avLst/>
            </a:prstGeom>
            <a:ln w="12700" cap="flat">
              <a:noFill/>
              <a:miter lim="400000"/>
            </a:ln>
            <a:effectLst/>
          </p:spPr>
        </p:pic>
        <p:sp>
          <p:nvSpPr>
            <p:cNvPr id="126" name="Rectangle 3"/>
            <p:cNvSpPr txBox="1"/>
            <p:nvPr/>
          </p:nvSpPr>
          <p:spPr>
            <a:xfrm>
              <a:off x="449660" y="83469"/>
              <a:ext cx="1084698" cy="1507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0" tIns="39140" rIns="39140" bIns="39140" numCol="1" anchor="t">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2000" b="1">
                  <a:solidFill>
                    <a:srgbClr val="FFFFFF"/>
                  </a:solidFill>
                  <a:latin typeface="EC Square Sans Pro"/>
                  <a:ea typeface="EC Square Sans Pro"/>
                  <a:cs typeface="EC Square Sans Pro"/>
                  <a:sym typeface="EC Square Sans Pro"/>
                </a:defRPr>
              </a:pPr>
              <a:endParaRPr kumimoji="0" sz="1712" b="1" i="0" u="none" strike="noStrike" kern="0" cap="none" spc="0" normalizeH="0" baseline="0" noProof="0">
                <a:ln>
                  <a:noFill/>
                </a:ln>
                <a:solidFill>
                  <a:srgbClr val="FFFFFF"/>
                </a:solidFill>
                <a:effectLst/>
                <a:uLnTx/>
                <a:uFillTx/>
                <a:latin typeface="EC Square Sans Pro"/>
                <a:sym typeface="EC Square Sans Pro"/>
              </a:endParaRPr>
            </a:p>
            <a:p>
              <a:pPr marL="0" marR="0" lvl="0" indent="0" algn="ctr" defTabSz="401057" rtl="0" eaLnBrk="1" fontAlgn="auto" latinLnBrk="0" hangingPunct="0">
                <a:lnSpc>
                  <a:spcPct val="100000"/>
                </a:lnSpc>
                <a:spcBef>
                  <a:spcPts val="0"/>
                </a:spcBef>
                <a:spcAft>
                  <a:spcPts val="0"/>
                </a:spcAft>
                <a:buClrTx/>
                <a:buSzTx/>
                <a:buFontTx/>
                <a:buNone/>
                <a:tabLst/>
                <a:defRPr sz="1800" b="1">
                  <a:solidFill>
                    <a:srgbClr val="FFFFFF"/>
                  </a:solidFill>
                  <a:latin typeface="EC Square Sans Pro"/>
                  <a:ea typeface="EC Square Sans Pro"/>
                  <a:cs typeface="EC Square Sans Pro"/>
                  <a:sym typeface="EC Square Sans Pro"/>
                </a:defRPr>
              </a:pPr>
              <a:r>
                <a:rPr kumimoji="0" sz="1541" b="1" i="0" u="none" strike="noStrike" kern="0" cap="none" spc="0" normalizeH="0" baseline="0" noProof="0">
                  <a:ln>
                    <a:noFill/>
                  </a:ln>
                  <a:solidFill>
                    <a:srgbClr val="FFFFFF"/>
                  </a:solidFill>
                  <a:effectLst/>
                  <a:uLnTx/>
                  <a:uFillTx/>
                  <a:latin typeface="EC Square Sans Pro"/>
                  <a:sym typeface="EC Square Sans Pro"/>
                </a:rPr>
                <a:t>The</a:t>
              </a:r>
              <a:endParaRPr kumimoji="0" sz="1712" b="1" i="0" u="none" strike="noStrike" kern="0" cap="none" spc="0" normalizeH="0" baseline="0" noProof="0">
                <a:ln>
                  <a:noFill/>
                </a:ln>
                <a:solidFill>
                  <a:srgbClr val="FFFFFF"/>
                </a:solidFill>
                <a:effectLst/>
                <a:uLnTx/>
                <a:uFillTx/>
                <a:latin typeface="EC Square Sans Pro"/>
                <a:sym typeface="EC Square Sans Pro"/>
              </a:endParaRPr>
            </a:p>
            <a:p>
              <a:pPr marL="0" marR="0" lvl="0" indent="0" algn="ctr" defTabSz="401057" rtl="0" eaLnBrk="1" fontAlgn="auto" latinLnBrk="0" hangingPunct="0">
                <a:lnSpc>
                  <a:spcPct val="100000"/>
                </a:lnSpc>
                <a:spcBef>
                  <a:spcPts val="0"/>
                </a:spcBef>
                <a:spcAft>
                  <a:spcPts val="0"/>
                </a:spcAft>
                <a:buClrTx/>
                <a:buSzTx/>
                <a:buFontTx/>
                <a:buNone/>
                <a:tabLst/>
                <a:defRPr sz="1800" b="1">
                  <a:solidFill>
                    <a:srgbClr val="FFFFFF"/>
                  </a:solidFill>
                  <a:latin typeface="EC Square Sans Pro"/>
                  <a:ea typeface="EC Square Sans Pro"/>
                  <a:cs typeface="EC Square Sans Pro"/>
                  <a:sym typeface="EC Square Sans Pro"/>
                </a:defRPr>
              </a:pPr>
              <a:r>
                <a:rPr kumimoji="0" sz="1541" b="1" i="0" u="none" strike="noStrike" kern="0" cap="none" spc="0" normalizeH="0" baseline="0" noProof="0">
                  <a:ln>
                    <a:noFill/>
                  </a:ln>
                  <a:solidFill>
                    <a:srgbClr val="FFFFFF"/>
                  </a:solidFill>
                  <a:effectLst/>
                  <a:uLnTx/>
                  <a:uFillTx/>
                  <a:latin typeface="EC Square Sans Pro"/>
                  <a:sym typeface="EC Square Sans Pro"/>
                </a:rPr>
                <a:t>European</a:t>
              </a:r>
              <a:br>
                <a:rPr kumimoji="0" sz="1541" b="1" i="0" u="none" strike="noStrike" kern="0" cap="none" spc="0" normalizeH="0" baseline="0" noProof="0">
                  <a:ln>
                    <a:noFill/>
                  </a:ln>
                  <a:solidFill>
                    <a:srgbClr val="FFFFFF"/>
                  </a:solidFill>
                  <a:effectLst/>
                  <a:uLnTx/>
                  <a:uFillTx/>
                  <a:latin typeface="EC Square Sans Pro"/>
                  <a:sym typeface="EC Square Sans Pro"/>
                </a:rPr>
              </a:br>
              <a:r>
                <a:rPr kumimoji="0" sz="1541" b="1" i="0" u="none" strike="noStrike" kern="0" cap="none" spc="0" normalizeH="0" baseline="0" noProof="0">
                  <a:ln>
                    <a:noFill/>
                  </a:ln>
                  <a:solidFill>
                    <a:srgbClr val="FFFFFF"/>
                  </a:solidFill>
                  <a:effectLst/>
                  <a:uLnTx/>
                  <a:uFillTx/>
                  <a:latin typeface="EC Square Sans Pro"/>
                  <a:sym typeface="EC Square Sans Pro"/>
                </a:rPr>
                <a:t>Green </a:t>
              </a:r>
              <a:br>
                <a:rPr kumimoji="0" sz="1541" b="1" i="0" u="none" strike="noStrike" kern="0" cap="none" spc="0" normalizeH="0" baseline="0" noProof="0">
                  <a:ln>
                    <a:noFill/>
                  </a:ln>
                  <a:solidFill>
                    <a:srgbClr val="FFFFFF"/>
                  </a:solidFill>
                  <a:effectLst/>
                  <a:uLnTx/>
                  <a:uFillTx/>
                  <a:latin typeface="EC Square Sans Pro"/>
                  <a:sym typeface="EC Square Sans Pro"/>
                </a:rPr>
              </a:br>
              <a:r>
                <a:rPr kumimoji="0" sz="1541" b="1" i="0" u="none" strike="noStrike" kern="0" cap="none" spc="0" normalizeH="0" baseline="0" noProof="0">
                  <a:ln>
                    <a:noFill/>
                  </a:ln>
                  <a:solidFill>
                    <a:srgbClr val="FFFFFF"/>
                  </a:solidFill>
                  <a:effectLst/>
                  <a:uLnTx/>
                  <a:uFillTx/>
                  <a:latin typeface="EC Square Sans Pro"/>
                  <a:sym typeface="EC Square Sans Pro"/>
                </a:rPr>
                <a:t>Deal </a:t>
              </a:r>
            </a:p>
          </p:txBody>
        </p:sp>
      </p:grpSp>
      <p:grpSp>
        <p:nvGrpSpPr>
          <p:cNvPr id="130" name="Vorm"/>
          <p:cNvGrpSpPr/>
          <p:nvPr/>
        </p:nvGrpSpPr>
        <p:grpSpPr>
          <a:xfrm>
            <a:off x="2419446" y="3486386"/>
            <a:ext cx="2386400" cy="543905"/>
            <a:chOff x="-1" y="-1"/>
            <a:chExt cx="2787446" cy="635309"/>
          </a:xfrm>
        </p:grpSpPr>
        <p:sp>
          <p:nvSpPr>
            <p:cNvPr id="128" name="Vorm"/>
            <p:cNvSpPr/>
            <p:nvPr/>
          </p:nvSpPr>
          <p:spPr>
            <a:xfrm>
              <a:off x="-1" y="-1"/>
              <a:ext cx="2787446" cy="635309"/>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29" name="Mobilising industry…"/>
            <p:cNvSpPr txBox="1"/>
            <p:nvPr/>
          </p:nvSpPr>
          <p:spPr>
            <a:xfrm>
              <a:off x="-1" y="50807"/>
              <a:ext cx="2787446"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lang="en-IE" sz="1199" b="0" i="0" u="none" strike="noStrike" kern="0" cap="none" spc="0" normalizeH="0" baseline="0" noProof="0" dirty="0">
                  <a:ln>
                    <a:noFill/>
                  </a:ln>
                  <a:solidFill>
                    <a:srgbClr val="FFFFFF"/>
                  </a:solidFill>
                  <a:effectLst/>
                  <a:uLnTx/>
                  <a:uFillTx/>
                  <a:latin typeface="EC Square Sans Pro Medium"/>
                  <a:sym typeface="EC Square Sans Pro Medium"/>
                </a:rPr>
                <a:t>Mobilising industry </a:t>
              </a:r>
            </a:p>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lang="en-IE" sz="1199" b="0" i="0" u="none" strike="noStrike" kern="0" cap="none" spc="0" normalizeH="0" baseline="0" noProof="0" dirty="0">
                  <a:ln>
                    <a:noFill/>
                  </a:ln>
                  <a:solidFill>
                    <a:srgbClr val="FFFFFF"/>
                  </a:solidFill>
                  <a:effectLst/>
                  <a:uLnTx/>
                  <a:uFillTx/>
                  <a:latin typeface="EC Square Sans Pro Medium"/>
                  <a:sym typeface="EC Square Sans Pro Medium"/>
                </a:rPr>
                <a:t>for a clean and circular economy</a:t>
              </a:r>
            </a:p>
          </p:txBody>
        </p:sp>
      </p:grpSp>
      <p:grpSp>
        <p:nvGrpSpPr>
          <p:cNvPr id="133" name="Vorm"/>
          <p:cNvGrpSpPr/>
          <p:nvPr/>
        </p:nvGrpSpPr>
        <p:grpSpPr>
          <a:xfrm>
            <a:off x="7482532" y="2789431"/>
            <a:ext cx="2368029" cy="556325"/>
            <a:chOff x="-1" y="-1"/>
            <a:chExt cx="2765988" cy="649818"/>
          </a:xfrm>
        </p:grpSpPr>
        <p:sp>
          <p:nvSpPr>
            <p:cNvPr id="131" name="Vorm"/>
            <p:cNvSpPr/>
            <p:nvPr/>
          </p:nvSpPr>
          <p:spPr>
            <a:xfrm>
              <a:off x="0" y="-1"/>
              <a:ext cx="2765986" cy="649818"/>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32" name="Preserving and restoring ecosystems and biodiversity"/>
            <p:cNvSpPr txBox="1"/>
            <p:nvPr/>
          </p:nvSpPr>
          <p:spPr>
            <a:xfrm>
              <a:off x="-1" y="58061"/>
              <a:ext cx="2765988" cy="533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Preserving and restoring ecosystems and biodiversity</a:t>
              </a:r>
            </a:p>
          </p:txBody>
        </p:sp>
      </p:grpSp>
      <p:grpSp>
        <p:nvGrpSpPr>
          <p:cNvPr id="139" name="Vorm"/>
          <p:cNvGrpSpPr/>
          <p:nvPr/>
        </p:nvGrpSpPr>
        <p:grpSpPr>
          <a:xfrm>
            <a:off x="7485988" y="3468990"/>
            <a:ext cx="2373296" cy="641445"/>
            <a:chOff x="0" y="29"/>
            <a:chExt cx="2772141" cy="749243"/>
          </a:xfrm>
        </p:grpSpPr>
        <p:sp>
          <p:nvSpPr>
            <p:cNvPr id="137" name="Vorm"/>
            <p:cNvSpPr/>
            <p:nvPr/>
          </p:nvSpPr>
          <p:spPr>
            <a:xfrm>
              <a:off x="0" y="21807"/>
              <a:ext cx="2772141" cy="705685"/>
            </a:xfrm>
            <a:custGeom>
              <a:avLst/>
              <a:gdLst/>
              <a:ahLst/>
              <a:cxnLst>
                <a:cxn ang="0">
                  <a:pos x="wd2" y="hd2"/>
                </a:cxn>
                <a:cxn ang="5400000">
                  <a:pos x="wd2" y="hd2"/>
                </a:cxn>
                <a:cxn ang="10800000">
                  <a:pos x="wd2" y="hd2"/>
                </a:cxn>
                <a:cxn ang="16200000">
                  <a:pos x="wd2" y="hd2"/>
                </a:cxn>
              </a:cxnLst>
              <a:rect l="0" t="0" r="r" b="b"/>
              <a:pathLst>
                <a:path w="21600" h="21600" extrusionOk="0">
                  <a:moveTo>
                    <a:pt x="1094" y="0"/>
                  </a:moveTo>
                  <a:lnTo>
                    <a:pt x="21600" y="0"/>
                  </a:lnTo>
                  <a:lnTo>
                    <a:pt x="21600" y="18000"/>
                  </a:lnTo>
                  <a:cubicBezTo>
                    <a:pt x="21600" y="19988"/>
                    <a:pt x="21110" y="21600"/>
                    <a:pt x="20506" y="21600"/>
                  </a:cubicBezTo>
                  <a:lnTo>
                    <a:pt x="0" y="21600"/>
                  </a:lnTo>
                  <a:lnTo>
                    <a:pt x="0" y="3600"/>
                  </a:lnTo>
                  <a:cubicBezTo>
                    <a:pt x="0" y="1612"/>
                    <a:pt x="490" y="0"/>
                    <a:pt x="1094"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38" name="From ‘Farm to Fork’: a fair, healthy and environmentally friendly food system"/>
            <p:cNvSpPr txBox="1"/>
            <p:nvPr/>
          </p:nvSpPr>
          <p:spPr>
            <a:xfrm>
              <a:off x="0" y="29"/>
              <a:ext cx="2772141" cy="7492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From ‘Farm to Fork’: a fair, healthy and environmentally friendly food system </a:t>
              </a:r>
            </a:p>
          </p:txBody>
        </p:sp>
      </p:grpSp>
      <p:grpSp>
        <p:nvGrpSpPr>
          <p:cNvPr id="142" name="Vorm"/>
          <p:cNvGrpSpPr/>
          <p:nvPr/>
        </p:nvGrpSpPr>
        <p:grpSpPr>
          <a:xfrm>
            <a:off x="2800914" y="4218835"/>
            <a:ext cx="2386400" cy="563543"/>
            <a:chOff x="-1" y="0"/>
            <a:chExt cx="2787446" cy="658249"/>
          </a:xfrm>
        </p:grpSpPr>
        <p:sp>
          <p:nvSpPr>
            <p:cNvPr id="140" name="Vorm"/>
            <p:cNvSpPr/>
            <p:nvPr/>
          </p:nvSpPr>
          <p:spPr>
            <a:xfrm>
              <a:off x="-1" y="0"/>
              <a:ext cx="2787446" cy="658249"/>
            </a:xfrm>
            <a:custGeom>
              <a:avLst/>
              <a:gdLst/>
              <a:ahLst/>
              <a:cxnLst>
                <a:cxn ang="0">
                  <a:pos x="wd2" y="hd2"/>
                </a:cxn>
                <a:cxn ang="5400000">
                  <a:pos x="wd2" y="hd2"/>
                </a:cxn>
                <a:cxn ang="10800000">
                  <a:pos x="wd2" y="hd2"/>
                </a:cxn>
                <a:cxn ang="16200000">
                  <a:pos x="wd2" y="hd2"/>
                </a:cxn>
              </a:cxnLst>
              <a:rect l="0" t="0" r="r" b="b"/>
              <a:pathLst>
                <a:path w="21600" h="21600" extrusionOk="0">
                  <a:moveTo>
                    <a:pt x="1051" y="0"/>
                  </a:moveTo>
                  <a:lnTo>
                    <a:pt x="21600" y="0"/>
                  </a:lnTo>
                  <a:lnTo>
                    <a:pt x="21600" y="18000"/>
                  </a:lnTo>
                  <a:cubicBezTo>
                    <a:pt x="21600" y="19988"/>
                    <a:pt x="21129" y="21600"/>
                    <a:pt x="20549" y="21600"/>
                  </a:cubicBezTo>
                  <a:lnTo>
                    <a:pt x="0" y="21600"/>
                  </a:lnTo>
                  <a:lnTo>
                    <a:pt x="0" y="3600"/>
                  </a:lnTo>
                  <a:cubicBezTo>
                    <a:pt x="0" y="1612"/>
                    <a:pt x="471" y="0"/>
                    <a:pt x="1051"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41" name="Building and renovating in an energy and resource efficient way"/>
            <p:cNvSpPr txBox="1"/>
            <p:nvPr/>
          </p:nvSpPr>
          <p:spPr>
            <a:xfrm>
              <a:off x="-1" y="62278"/>
              <a:ext cx="2787446" cy="533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Building and renovating in an energy and resource efficient way</a:t>
              </a:r>
            </a:p>
          </p:txBody>
        </p:sp>
      </p:grpSp>
      <p:grpSp>
        <p:nvGrpSpPr>
          <p:cNvPr id="145" name="Vorm"/>
          <p:cNvGrpSpPr/>
          <p:nvPr/>
        </p:nvGrpSpPr>
        <p:grpSpPr>
          <a:xfrm>
            <a:off x="7028456" y="4263264"/>
            <a:ext cx="2350454" cy="545782"/>
            <a:chOff x="-1" y="0"/>
            <a:chExt cx="2745460" cy="637502"/>
          </a:xfrm>
        </p:grpSpPr>
        <p:sp>
          <p:nvSpPr>
            <p:cNvPr id="143" name="Vorm"/>
            <p:cNvSpPr/>
            <p:nvPr/>
          </p:nvSpPr>
          <p:spPr>
            <a:xfrm>
              <a:off x="0" y="0"/>
              <a:ext cx="2745459" cy="637502"/>
            </a:xfrm>
            <a:custGeom>
              <a:avLst/>
              <a:gdLst/>
              <a:ahLst/>
              <a:cxnLst>
                <a:cxn ang="0">
                  <a:pos x="wd2" y="hd2"/>
                </a:cxn>
                <a:cxn ang="5400000">
                  <a:pos x="wd2" y="hd2"/>
                </a:cxn>
                <a:cxn ang="10800000">
                  <a:pos x="wd2" y="hd2"/>
                </a:cxn>
                <a:cxn ang="16200000">
                  <a:pos x="wd2" y="hd2"/>
                </a:cxn>
              </a:cxnLst>
              <a:rect l="0" t="0" r="r" b="b"/>
              <a:pathLst>
                <a:path w="21600" h="21600" extrusionOk="0">
                  <a:moveTo>
                    <a:pt x="1094" y="0"/>
                  </a:moveTo>
                  <a:lnTo>
                    <a:pt x="21600" y="0"/>
                  </a:lnTo>
                  <a:lnTo>
                    <a:pt x="21600" y="18000"/>
                  </a:lnTo>
                  <a:cubicBezTo>
                    <a:pt x="21600" y="19988"/>
                    <a:pt x="21110" y="21600"/>
                    <a:pt x="20506" y="21600"/>
                  </a:cubicBezTo>
                  <a:lnTo>
                    <a:pt x="0" y="21600"/>
                  </a:lnTo>
                  <a:lnTo>
                    <a:pt x="0" y="3600"/>
                  </a:lnTo>
                  <a:cubicBezTo>
                    <a:pt x="0" y="1612"/>
                    <a:pt x="490" y="0"/>
                    <a:pt x="1094"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44" name="Accelerating the shift to sustainable and smart mobility"/>
            <p:cNvSpPr txBox="1"/>
            <p:nvPr/>
          </p:nvSpPr>
          <p:spPr>
            <a:xfrm>
              <a:off x="-1" y="51905"/>
              <a:ext cx="2745460"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Accelerating the shift to sustainable and smart mobility</a:t>
              </a:r>
            </a:p>
          </p:txBody>
        </p:sp>
      </p:grpSp>
      <p:grpSp>
        <p:nvGrpSpPr>
          <p:cNvPr id="148" name="Vorm"/>
          <p:cNvGrpSpPr/>
          <p:nvPr/>
        </p:nvGrpSpPr>
        <p:grpSpPr>
          <a:xfrm>
            <a:off x="2737647" y="2066197"/>
            <a:ext cx="2393967" cy="562346"/>
            <a:chOff x="0" y="-1"/>
            <a:chExt cx="2796285" cy="656850"/>
          </a:xfrm>
        </p:grpSpPr>
        <p:sp>
          <p:nvSpPr>
            <p:cNvPr id="146"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47" name="Increasing the EU’s Climate ambition for 2030 and 2050"/>
            <p:cNvSpPr txBox="1"/>
            <p:nvPr/>
          </p:nvSpPr>
          <p:spPr>
            <a:xfrm>
              <a:off x="0" y="61579"/>
              <a:ext cx="2796284" cy="533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Increasing the EU’s Climate ambition for 2030 and 2050</a:t>
              </a:r>
            </a:p>
          </p:txBody>
        </p:sp>
      </p:grpSp>
      <p:grpSp>
        <p:nvGrpSpPr>
          <p:cNvPr id="151" name="Vorm"/>
          <p:cNvGrpSpPr/>
          <p:nvPr/>
        </p:nvGrpSpPr>
        <p:grpSpPr>
          <a:xfrm>
            <a:off x="2411174" y="2818832"/>
            <a:ext cx="2394352" cy="534858"/>
            <a:chOff x="0" y="0"/>
            <a:chExt cx="2796735" cy="624742"/>
          </a:xfrm>
        </p:grpSpPr>
        <p:sp>
          <p:nvSpPr>
            <p:cNvPr id="149" name="Vorm"/>
            <p:cNvSpPr/>
            <p:nvPr/>
          </p:nvSpPr>
          <p:spPr>
            <a:xfrm>
              <a:off x="0" y="0"/>
              <a:ext cx="2796735" cy="624742"/>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50" name="Supplying clean, affordable  and secure energy"/>
            <p:cNvSpPr txBox="1"/>
            <p:nvPr/>
          </p:nvSpPr>
          <p:spPr>
            <a:xfrm>
              <a:off x="0" y="45524"/>
              <a:ext cx="2796735"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Supplying clean, affordable </a:t>
              </a:r>
              <a:br>
                <a:rPr kumimoji="0" sz="1199" b="0" i="0" u="none" strike="noStrike" kern="0" cap="none" spc="0" normalizeH="0" baseline="0" noProof="0" dirty="0">
                  <a:ln>
                    <a:noFill/>
                  </a:ln>
                  <a:solidFill>
                    <a:srgbClr val="FFFFFF"/>
                  </a:solidFill>
                  <a:effectLst/>
                  <a:uLnTx/>
                  <a:uFillTx/>
                  <a:latin typeface="EC Square Sans Pro Medium"/>
                  <a:sym typeface="EC Square Sans Pro Medium"/>
                </a:rPr>
              </a:b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and secure energy</a:t>
              </a:r>
            </a:p>
          </p:txBody>
        </p:sp>
      </p:grpSp>
      <p:grpSp>
        <p:nvGrpSpPr>
          <p:cNvPr id="157" name="Vorm"/>
          <p:cNvGrpSpPr/>
          <p:nvPr/>
        </p:nvGrpSpPr>
        <p:grpSpPr>
          <a:xfrm>
            <a:off x="7163169" y="2029993"/>
            <a:ext cx="2393967" cy="573569"/>
            <a:chOff x="0" y="0"/>
            <a:chExt cx="2796285" cy="669958"/>
          </a:xfrm>
        </p:grpSpPr>
        <p:sp>
          <p:nvSpPr>
            <p:cNvPr id="155" name="Vorm"/>
            <p:cNvSpPr/>
            <p:nvPr/>
          </p:nvSpPr>
          <p:spPr>
            <a:xfrm>
              <a:off x="0" y="0"/>
              <a:ext cx="2796285" cy="669958"/>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56" name="A zero pollution ambition…"/>
            <p:cNvSpPr txBox="1"/>
            <p:nvPr/>
          </p:nvSpPr>
          <p:spPr>
            <a:xfrm>
              <a:off x="0" y="68132"/>
              <a:ext cx="2796284"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sz="1199" b="0" i="0" u="none" strike="noStrike" kern="0" cap="none" spc="0" normalizeH="0" baseline="0" noProof="0">
                  <a:ln>
                    <a:noFill/>
                  </a:ln>
                  <a:solidFill>
                    <a:srgbClr val="FFFFFF"/>
                  </a:solidFill>
                  <a:effectLst/>
                  <a:uLnTx/>
                  <a:uFillTx/>
                  <a:latin typeface="EC Square Sans Pro Medium"/>
                  <a:sym typeface="EC Square Sans Pro Medium"/>
                </a:rPr>
                <a:t>A zero pollution ambition </a:t>
              </a:r>
              <a:endParaRPr kumimoji="0" sz="1199"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sz="1199" b="0" i="0" u="none" strike="noStrike" kern="0" cap="none" spc="0" normalizeH="0" baseline="0" noProof="0">
                  <a:ln>
                    <a:noFill/>
                  </a:ln>
                  <a:solidFill>
                    <a:srgbClr val="FFFFFF"/>
                  </a:solidFill>
                  <a:effectLst/>
                  <a:uLnTx/>
                  <a:uFillTx/>
                  <a:latin typeface="EC Square Sans Pro Medium"/>
                  <a:sym typeface="EC Square Sans Pro Medium"/>
                </a:rPr>
                <a:t>for a toxic-free environment</a:t>
              </a:r>
            </a:p>
          </p:txBody>
        </p:sp>
      </p:grpSp>
      <p:grpSp>
        <p:nvGrpSpPr>
          <p:cNvPr id="160" name="Group 2"/>
          <p:cNvGrpSpPr/>
          <p:nvPr/>
        </p:nvGrpSpPr>
        <p:grpSpPr>
          <a:xfrm>
            <a:off x="8135123" y="5751624"/>
            <a:ext cx="1326231" cy="500700"/>
            <a:chOff x="-1" y="0"/>
            <a:chExt cx="1549110" cy="584844"/>
          </a:xfrm>
        </p:grpSpPr>
        <p:sp>
          <p:nvSpPr>
            <p:cNvPr id="158" name="Rectangle 64"/>
            <p:cNvSpPr txBox="1"/>
            <p:nvPr/>
          </p:nvSpPr>
          <p:spPr>
            <a:xfrm>
              <a:off x="45719" y="0"/>
              <a:ext cx="1503390" cy="5848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lvl1pPr algn="l">
                <a:defRPr sz="1600" b="1">
                  <a:solidFill>
                    <a:srgbClr val="0B7468"/>
                  </a:solidFill>
                  <a:latin typeface="EC Square Sans Pro Medium"/>
                  <a:ea typeface="EC Square Sans Pro Medium"/>
                  <a:cs typeface="EC Square Sans Pro Medium"/>
                  <a:sym typeface="EC Square Sans Pro Medium"/>
                </a:defRPr>
              </a:lvl1pPr>
            </a:lstStyle>
            <a:p>
              <a:pPr marL="0" marR="0" lvl="0" indent="0" algn="l" defTabSz="401057" rtl="0" eaLnBrk="1" fontAlgn="auto" latinLnBrk="0" hangingPunct="0">
                <a:lnSpc>
                  <a:spcPct val="100000"/>
                </a:lnSpc>
                <a:spcBef>
                  <a:spcPts val="0"/>
                </a:spcBef>
                <a:spcAft>
                  <a:spcPts val="0"/>
                </a:spcAft>
                <a:buClrTx/>
                <a:buSzTx/>
                <a:buFontTx/>
                <a:buNone/>
                <a:tabLst/>
                <a:defRPr/>
              </a:pPr>
              <a:r>
                <a:rPr kumimoji="0" sz="1370" b="1" i="0" u="none" strike="noStrike" kern="0" cap="none" spc="0" normalizeH="0" baseline="0" noProof="0">
                  <a:ln>
                    <a:noFill/>
                  </a:ln>
                  <a:solidFill>
                    <a:srgbClr val="0B7468"/>
                  </a:solidFill>
                  <a:effectLst/>
                  <a:uLnTx/>
                  <a:uFillTx/>
                  <a:latin typeface="EC Square Sans Pro Medium"/>
                  <a:sym typeface="EC Square Sans Pro Medium"/>
                </a:rPr>
                <a:t>A European Climate Pact</a:t>
              </a:r>
            </a:p>
          </p:txBody>
        </p:sp>
        <p:sp>
          <p:nvSpPr>
            <p:cNvPr id="159" name="Straight Connector 68"/>
            <p:cNvSpPr/>
            <p:nvPr/>
          </p:nvSpPr>
          <p:spPr>
            <a:xfrm flipH="1">
              <a:off x="-1" y="69902"/>
              <a:ext cx="2" cy="444970"/>
            </a:xfrm>
            <a:prstGeom prst="line">
              <a:avLst/>
            </a:prstGeom>
            <a:noFill/>
            <a:ln w="28575" cap="rnd">
              <a:solidFill>
                <a:srgbClr val="0B7468"/>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grpSp>
        <p:nvGrpSpPr>
          <p:cNvPr id="163" name="Group 4"/>
          <p:cNvGrpSpPr/>
          <p:nvPr/>
        </p:nvGrpSpPr>
        <p:grpSpPr>
          <a:xfrm>
            <a:off x="3055614" y="5685808"/>
            <a:ext cx="1332842" cy="500700"/>
            <a:chOff x="-1" y="0"/>
            <a:chExt cx="1556832" cy="584844"/>
          </a:xfrm>
        </p:grpSpPr>
        <p:sp>
          <p:nvSpPr>
            <p:cNvPr id="161" name="Rectangle 27"/>
            <p:cNvSpPr txBox="1"/>
            <p:nvPr/>
          </p:nvSpPr>
          <p:spPr>
            <a:xfrm>
              <a:off x="53441" y="0"/>
              <a:ext cx="1503390" cy="5848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B7468"/>
                  </a:solidFill>
                  <a:latin typeface="EC Square Sans Pro Medium"/>
                  <a:ea typeface="EC Square Sans Pro Medium"/>
                  <a:cs typeface="EC Square Sans Pro Medium"/>
                  <a:sym typeface="EC Square Sans Pro Medium"/>
                </a:defRPr>
              </a:pPr>
              <a:r>
                <a:rPr kumimoji="0" sz="1370" b="1" i="0" u="none" strike="noStrike" kern="0" cap="none" spc="0" normalizeH="0" baseline="0" noProof="0" dirty="0">
                  <a:ln>
                    <a:noFill/>
                  </a:ln>
                  <a:solidFill>
                    <a:srgbClr val="0B7468"/>
                  </a:solidFill>
                  <a:effectLst/>
                  <a:uLnTx/>
                  <a:uFillTx/>
                  <a:latin typeface="EC Square Sans Pro Medium"/>
                  <a:sym typeface="EC Square Sans Pro Medium"/>
                </a:rPr>
                <a:t>The EU as a </a:t>
              </a:r>
              <a:br>
                <a:rPr kumimoji="0" sz="1370" b="1" i="0" u="none" strike="noStrike" kern="0" cap="none" spc="0" normalizeH="0" baseline="0" noProof="0" dirty="0">
                  <a:ln>
                    <a:noFill/>
                  </a:ln>
                  <a:solidFill>
                    <a:srgbClr val="0B7468"/>
                  </a:solidFill>
                  <a:effectLst/>
                  <a:uLnTx/>
                  <a:uFillTx/>
                  <a:latin typeface="EC Square Sans Pro Medium"/>
                  <a:sym typeface="EC Square Sans Pro Medium"/>
                </a:rPr>
              </a:br>
              <a:r>
                <a:rPr kumimoji="0" sz="1370" b="1" i="0" u="none" strike="noStrike" kern="0" cap="none" spc="0" normalizeH="0" baseline="0" noProof="0" dirty="0">
                  <a:ln>
                    <a:noFill/>
                  </a:ln>
                  <a:solidFill>
                    <a:srgbClr val="0B7468"/>
                  </a:solidFill>
                  <a:effectLst/>
                  <a:uLnTx/>
                  <a:uFillTx/>
                  <a:latin typeface="EC Square Sans Pro Medium"/>
                  <a:sym typeface="EC Square Sans Pro Medium"/>
                </a:rPr>
                <a:t>global leader</a:t>
              </a:r>
            </a:p>
          </p:txBody>
        </p:sp>
        <p:sp>
          <p:nvSpPr>
            <p:cNvPr id="162" name="Straight Connector 69"/>
            <p:cNvSpPr/>
            <p:nvPr/>
          </p:nvSpPr>
          <p:spPr>
            <a:xfrm flipH="1">
              <a:off x="-1" y="69902"/>
              <a:ext cx="2" cy="444970"/>
            </a:xfrm>
            <a:prstGeom prst="line">
              <a:avLst/>
            </a:prstGeom>
            <a:noFill/>
            <a:ln w="28575" cap="rnd">
              <a:solidFill>
                <a:srgbClr val="0B7468"/>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grpSp>
        <p:nvGrpSpPr>
          <p:cNvPr id="169" name="Group 3"/>
          <p:cNvGrpSpPr/>
          <p:nvPr/>
        </p:nvGrpSpPr>
        <p:grpSpPr>
          <a:xfrm>
            <a:off x="5342285" y="1864610"/>
            <a:ext cx="1850903" cy="711527"/>
            <a:chOff x="-1" y="0"/>
            <a:chExt cx="2161957" cy="831101"/>
          </a:xfrm>
        </p:grpSpPr>
        <p:sp>
          <p:nvSpPr>
            <p:cNvPr id="167" name="Rectangle 32"/>
            <p:cNvSpPr txBox="1"/>
            <p:nvPr/>
          </p:nvSpPr>
          <p:spPr>
            <a:xfrm>
              <a:off x="60729" y="0"/>
              <a:ext cx="2101227" cy="831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34EA2"/>
                  </a:solidFill>
                  <a:latin typeface="EC Square Sans Pro Medium"/>
                  <a:ea typeface="EC Square Sans Pro Medium"/>
                  <a:cs typeface="EC Square Sans Pro Medium"/>
                  <a:sym typeface="EC Square Sans Pro Medium"/>
                </a:defRPr>
              </a:pP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Transforming the </a:t>
              </a:r>
              <a:br>
                <a:rPr kumimoji="0" sz="1370" b="1" i="0" u="none" strike="noStrike" kern="0" cap="none" spc="0" normalizeH="0" baseline="0" noProof="0" dirty="0">
                  <a:ln>
                    <a:noFill/>
                  </a:ln>
                  <a:solidFill>
                    <a:srgbClr val="034EA2"/>
                  </a:solidFill>
                  <a:effectLst/>
                  <a:uLnTx/>
                  <a:uFillTx/>
                  <a:latin typeface="EC Square Sans Pro Medium"/>
                  <a:sym typeface="EC Square Sans Pro Medium"/>
                </a:rPr>
              </a:b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EU’s economy for a sustainable future</a:t>
              </a:r>
            </a:p>
          </p:txBody>
        </p:sp>
        <p:sp>
          <p:nvSpPr>
            <p:cNvPr id="168" name="Straight Connector 34"/>
            <p:cNvSpPr/>
            <p:nvPr/>
          </p:nvSpPr>
          <p:spPr>
            <a:xfrm flipH="1">
              <a:off x="-1" y="71239"/>
              <a:ext cx="2" cy="672940"/>
            </a:xfrm>
            <a:prstGeom prst="line">
              <a:avLst/>
            </a:prstGeom>
            <a:noFill/>
            <a:ln w="28575" cap="rnd">
              <a:solidFill>
                <a:srgbClr val="034EA2"/>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sp>
        <p:nvSpPr>
          <p:cNvPr id="170" name="Rectangle 47"/>
          <p:cNvSpPr/>
          <p:nvPr/>
        </p:nvSpPr>
        <p:spPr>
          <a:xfrm>
            <a:off x="1524000" y="6434177"/>
            <a:ext cx="9144000" cy="246564"/>
          </a:xfrm>
          <a:prstGeom prst="rect">
            <a:avLst/>
          </a:prstGeom>
          <a:solidFill>
            <a:srgbClr val="FFFFFF"/>
          </a:solidFill>
          <a:ln w="12700">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grpSp>
        <p:nvGrpSpPr>
          <p:cNvPr id="173" name="Group 3"/>
          <p:cNvGrpSpPr/>
          <p:nvPr/>
        </p:nvGrpSpPr>
        <p:grpSpPr>
          <a:xfrm>
            <a:off x="5390881" y="4375772"/>
            <a:ext cx="1890141" cy="588352"/>
            <a:chOff x="-1" y="0"/>
            <a:chExt cx="2207789" cy="687227"/>
          </a:xfrm>
        </p:grpSpPr>
        <p:sp>
          <p:nvSpPr>
            <p:cNvPr id="171" name="Rectangle 32"/>
            <p:cNvSpPr/>
            <p:nvPr/>
          </p:nvSpPr>
          <p:spPr>
            <a:xfrm>
              <a:off x="106561" y="0"/>
              <a:ext cx="2101227" cy="58484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34EA2"/>
                  </a:solidFill>
                  <a:latin typeface="EC Square Sans Pro Medium"/>
                  <a:ea typeface="EC Square Sans Pro Medium"/>
                  <a:cs typeface="EC Square Sans Pro Medium"/>
                  <a:sym typeface="EC Square Sans Pro Medium"/>
                </a:defRPr>
              </a:pP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And </a:t>
              </a:r>
              <a:r>
                <a:rPr kumimoji="0" lang="en-IE" sz="1370" b="1" i="0" u="none" strike="noStrike" kern="0" cap="none" spc="0" normalizeH="0" baseline="0" noProof="0" dirty="0">
                  <a:ln>
                    <a:noFill/>
                  </a:ln>
                  <a:solidFill>
                    <a:srgbClr val="034EA2"/>
                  </a:solidFill>
                  <a:effectLst/>
                  <a:uLnTx/>
                  <a:uFillTx/>
                  <a:latin typeface="EC Square Sans Pro Medium"/>
                  <a:sym typeface="EC Square Sans Pro Medium"/>
                </a:rPr>
                <a:t>leaving</a:t>
              </a: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  </a:t>
              </a:r>
            </a:p>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34EA2"/>
                  </a:solidFill>
                  <a:latin typeface="EC Square Sans Pro Medium"/>
                  <a:ea typeface="EC Square Sans Pro Medium"/>
                  <a:cs typeface="EC Square Sans Pro Medium"/>
                  <a:sym typeface="EC Square Sans Pro Medium"/>
                </a:defRPr>
              </a:pPr>
              <a:r>
                <a:rPr kumimoji="0" lang="en-IE" sz="1370" b="1" i="0" u="none" strike="noStrike" kern="0" cap="none" spc="0" normalizeH="0" baseline="0" noProof="0" dirty="0">
                  <a:ln>
                    <a:noFill/>
                  </a:ln>
                  <a:solidFill>
                    <a:srgbClr val="034EA2"/>
                  </a:solidFill>
                  <a:effectLst/>
                  <a:uLnTx/>
                  <a:uFillTx/>
                  <a:latin typeface="EC Square Sans Pro Medium"/>
                  <a:sym typeface="EC Square Sans Pro Medium"/>
                </a:rPr>
                <a:t>n</a:t>
              </a: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o one behind </a:t>
              </a:r>
            </a:p>
          </p:txBody>
        </p:sp>
        <p:sp>
          <p:nvSpPr>
            <p:cNvPr id="172" name="Straight Connector 34"/>
            <p:cNvSpPr/>
            <p:nvPr/>
          </p:nvSpPr>
          <p:spPr>
            <a:xfrm flipH="1">
              <a:off x="-1" y="14287"/>
              <a:ext cx="2" cy="672940"/>
            </a:xfrm>
            <a:prstGeom prst="line">
              <a:avLst/>
            </a:prstGeom>
            <a:noFill/>
            <a:ln w="28575" cap="rnd">
              <a:solidFill>
                <a:srgbClr val="034EA2"/>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sp>
        <p:nvSpPr>
          <p:cNvPr id="57" name="Rechthoek"/>
          <p:cNvSpPr/>
          <p:nvPr/>
        </p:nvSpPr>
        <p:spPr>
          <a:xfrm>
            <a:off x="4567412" y="5110163"/>
            <a:ext cx="2915119" cy="596776"/>
          </a:xfrm>
          <a:prstGeom prst="rect">
            <a:avLst/>
          </a:prstGeom>
          <a:solidFill>
            <a:srgbClr val="034EA2"/>
          </a:solidFill>
          <a:ln w="12700" cap="flat">
            <a:noFill/>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r>
              <a:rPr kumimoji="0" lang="en-IE" sz="1199" b="0" i="0" u="none" strike="noStrike" kern="0" cap="none" spc="0" normalizeH="0" baseline="0" noProof="0" dirty="0">
                <a:ln>
                  <a:noFill/>
                </a:ln>
                <a:solidFill>
                  <a:srgbClr val="FFFFFF"/>
                </a:solidFill>
                <a:effectLst/>
                <a:uLnTx/>
                <a:uFillTx/>
                <a:latin typeface="EC Square Sans Pro Medium" panose="020B0500000000020004" pitchFamily="34" charset="0"/>
                <a:sym typeface="Helvetica Neue Medium"/>
              </a:rPr>
              <a:t>Designing a set of </a:t>
            </a:r>
          </a:p>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r>
              <a:rPr kumimoji="0" lang="en-IE" sz="1199" b="0" i="0" u="none" strike="noStrike" kern="0" cap="none" spc="0" normalizeH="0" baseline="0" noProof="0" dirty="0">
                <a:ln>
                  <a:noFill/>
                </a:ln>
                <a:solidFill>
                  <a:srgbClr val="FFFFFF"/>
                </a:solidFill>
                <a:effectLst/>
                <a:uLnTx/>
                <a:uFillTx/>
                <a:latin typeface="EC Square Sans Pro Medium" panose="020B0500000000020004" pitchFamily="34" charset="0"/>
                <a:sym typeface="Helvetica Neue Medium"/>
              </a:rPr>
              <a:t>deeply transformative policies </a:t>
            </a:r>
          </a:p>
        </p:txBody>
      </p:sp>
      <p:grpSp>
        <p:nvGrpSpPr>
          <p:cNvPr id="51" name="Vorm"/>
          <p:cNvGrpSpPr/>
          <p:nvPr/>
        </p:nvGrpSpPr>
        <p:grpSpPr>
          <a:xfrm>
            <a:off x="4944537" y="1126563"/>
            <a:ext cx="2393967" cy="562346"/>
            <a:chOff x="0" y="-1"/>
            <a:chExt cx="2796285" cy="656850"/>
          </a:xfrm>
        </p:grpSpPr>
        <p:sp>
          <p:nvSpPr>
            <p:cNvPr id="52"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53" name="Increasing the EU’s Climate ambition for 2030 and 2050"/>
            <p:cNvSpPr txBox="1"/>
            <p:nvPr/>
          </p:nvSpPr>
          <p:spPr>
            <a:xfrm>
              <a:off x="0" y="61579"/>
              <a:ext cx="2796284" cy="53369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17-12-19 Annual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sustainable</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growth</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strategy</a:t>
              </a:r>
              <a:endParaRPr kumimoji="0" sz="1199" b="0" i="0" u="none" strike="noStrike" kern="0" cap="none" spc="0" normalizeH="0" baseline="0" noProof="0" dirty="0">
                <a:ln>
                  <a:noFill/>
                </a:ln>
                <a:solidFill>
                  <a:srgbClr val="00B050"/>
                </a:solidFill>
                <a:effectLst/>
                <a:uLnTx/>
                <a:uFillTx/>
                <a:latin typeface="EC Square Sans Pro Medium"/>
                <a:sym typeface="EC Square Sans Pro Medium"/>
              </a:endParaRPr>
            </a:p>
          </p:txBody>
        </p:sp>
      </p:grpSp>
      <p:grpSp>
        <p:nvGrpSpPr>
          <p:cNvPr id="69" name="Vorm"/>
          <p:cNvGrpSpPr/>
          <p:nvPr/>
        </p:nvGrpSpPr>
        <p:grpSpPr>
          <a:xfrm>
            <a:off x="4842199" y="4853847"/>
            <a:ext cx="2393967" cy="485312"/>
            <a:chOff x="0" y="-1"/>
            <a:chExt cx="2796285" cy="656850"/>
          </a:xfrm>
        </p:grpSpPr>
        <p:sp>
          <p:nvSpPr>
            <p:cNvPr id="70"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71" name="Increasing the EU’s Climate ambition for 2030 and 2050"/>
            <p:cNvSpPr txBox="1"/>
            <p:nvPr/>
          </p:nvSpPr>
          <p:spPr>
            <a:xfrm>
              <a:off x="0" y="41314"/>
              <a:ext cx="2796284" cy="57422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14-01-20 Green Deal Investment Plan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incl</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Just</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Transition Fund</a:t>
              </a:r>
              <a:endParaRPr kumimoji="0" sz="1199" b="0" i="0" u="none" strike="noStrike" kern="0" cap="none" spc="0" normalizeH="0" baseline="0" noProof="0" dirty="0">
                <a:ln>
                  <a:noFill/>
                </a:ln>
                <a:solidFill>
                  <a:srgbClr val="00B050"/>
                </a:solidFill>
                <a:effectLst/>
                <a:uLnTx/>
                <a:uFillTx/>
                <a:latin typeface="EC Square Sans Pro Medium"/>
                <a:sym typeface="EC Square Sans Pro Medium"/>
              </a:endParaRPr>
            </a:p>
          </p:txBody>
        </p:sp>
      </p:grpSp>
    </p:spTree>
    <p:extLst>
      <p:ext uri="{BB962C8B-B14F-4D97-AF65-F5344CB8AC3E}">
        <p14:creationId xmlns:p14="http://schemas.microsoft.com/office/powerpoint/2010/main" val="93042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Users\breiann\AppData\Local\Microsoft\Windows\INetCache\Content.Word\ags_economic_narative_8.jpg"/>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158672" y="1760311"/>
            <a:ext cx="5327650" cy="3856026"/>
          </a:xfrm>
          <a:prstGeom prst="rect">
            <a:avLst/>
          </a:prstGeom>
          <a:noFill/>
          <a:ln>
            <a:noFill/>
          </a:ln>
        </p:spPr>
      </p:pic>
      <p:sp>
        <p:nvSpPr>
          <p:cNvPr id="2" name="Title 1"/>
          <p:cNvSpPr>
            <a:spLocks noGrp="1"/>
          </p:cNvSpPr>
          <p:nvPr>
            <p:ph type="title"/>
          </p:nvPr>
        </p:nvSpPr>
        <p:spPr/>
        <p:txBody>
          <a:bodyPr/>
          <a:lstStyle/>
          <a:p>
            <a:r>
              <a:rPr lang="en-IE" dirty="0" smtClean="0">
                <a:latin typeface="Bahnschrift" panose="020B0502040204020203" pitchFamily="34" charset="0"/>
              </a:rPr>
              <a:t>Annual sustainable growth strategy:</a:t>
            </a:r>
            <a:br>
              <a:rPr lang="en-IE" dirty="0" smtClean="0">
                <a:latin typeface="Bahnschrift" panose="020B0502040204020203" pitchFamily="34" charset="0"/>
              </a:rPr>
            </a:br>
            <a:r>
              <a:rPr lang="en-IE" dirty="0" smtClean="0">
                <a:latin typeface="Bahnschrift" panose="020B0502040204020203" pitchFamily="34" charset="0"/>
              </a:rPr>
              <a:t> A new economic narrative</a:t>
            </a:r>
            <a:endParaRPr lang="en-GB" dirty="0">
              <a:latin typeface="Bahnschrift" panose="020B0502040204020203" pitchFamily="34" charset="0"/>
            </a:endParaRPr>
          </a:p>
        </p:txBody>
      </p:sp>
      <p:sp>
        <p:nvSpPr>
          <p:cNvPr id="3" name="TextBox 2"/>
          <p:cNvSpPr txBox="1"/>
          <p:nvPr/>
        </p:nvSpPr>
        <p:spPr>
          <a:xfrm>
            <a:off x="970722" y="1760311"/>
            <a:ext cx="5051255" cy="923330"/>
          </a:xfrm>
          <a:prstGeom prst="rect">
            <a:avLst/>
          </a:prstGeom>
          <a:noFill/>
        </p:spPr>
        <p:txBody>
          <a:bodyPr wrap="square" rtlCol="0">
            <a:spAutoFit/>
          </a:bodyPr>
          <a:lstStyle/>
          <a:p>
            <a:r>
              <a:rPr lang="en-US" dirty="0">
                <a:latin typeface="Bahnschrift" panose="020B0502040204020203" pitchFamily="34" charset="0"/>
              </a:rPr>
              <a:t>Main tool for setting the general economic and employment priorities for the EU at the beginning of each </a:t>
            </a:r>
            <a:r>
              <a:rPr lang="en-US" b="1" dirty="0">
                <a:latin typeface="Bahnschrift" panose="020B0502040204020203" pitchFamily="34" charset="0"/>
              </a:rPr>
              <a:t>European Semester cycle</a:t>
            </a:r>
          </a:p>
        </p:txBody>
      </p:sp>
      <p:pic>
        <p:nvPicPr>
          <p:cNvPr id="4" name="Picture 3"/>
          <p:cNvPicPr>
            <a:picLocks noChangeAspect="1"/>
          </p:cNvPicPr>
          <p:nvPr/>
        </p:nvPicPr>
        <p:blipFill>
          <a:blip r:embed="rId4"/>
          <a:stretch>
            <a:fillRect/>
          </a:stretch>
        </p:blipFill>
        <p:spPr>
          <a:xfrm>
            <a:off x="1141085" y="3108272"/>
            <a:ext cx="4005419" cy="2908044"/>
          </a:xfrm>
          <a:prstGeom prst="rect">
            <a:avLst/>
          </a:prstGeom>
        </p:spPr>
      </p:pic>
    </p:spTree>
    <p:extLst>
      <p:ext uri="{BB962C8B-B14F-4D97-AF65-F5344CB8AC3E}">
        <p14:creationId xmlns:p14="http://schemas.microsoft.com/office/powerpoint/2010/main" val="591668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8"/>
          <p:cNvSpPr/>
          <p:nvPr/>
        </p:nvSpPr>
        <p:spPr>
          <a:xfrm>
            <a:off x="1733366" y="1036814"/>
            <a:ext cx="8784187" cy="5383843"/>
          </a:xfrm>
          <a:prstGeom prst="rect">
            <a:avLst/>
          </a:prstGeom>
          <a:ln>
            <a:solidFill>
              <a:srgbClr val="A7A7A7"/>
            </a:solidFill>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20" name="Oval 26"/>
          <p:cNvSpPr/>
          <p:nvPr/>
        </p:nvSpPr>
        <p:spPr>
          <a:xfrm>
            <a:off x="1780996" y="-741026"/>
            <a:ext cx="8541816" cy="8541820"/>
          </a:xfrm>
          <a:prstGeom prst="ellipse">
            <a:avLst/>
          </a:prstGeom>
          <a:gradFill>
            <a:gsLst>
              <a:gs pos="5000">
                <a:srgbClr val="5AA3AE">
                  <a:alpha val="10000"/>
                </a:srgbClr>
              </a:gs>
              <a:gs pos="90000">
                <a:srgbClr val="44BA7E">
                  <a:alpha val="20000"/>
                </a:srgbClr>
              </a:gs>
            </a:gsLst>
            <a:lin ang="5400000"/>
          </a:gradFill>
          <a:ln w="12700">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sz="2700">
                <a:solidFill>
                  <a:srgbClr val="FFFFFF"/>
                </a:solidFill>
                <a:latin typeface="Helvetica Neue Medium"/>
                <a:ea typeface="Helvetica Neue Medium"/>
                <a:cs typeface="Helvetica Neue Medium"/>
                <a:sym typeface="Helvetica Neue Medium"/>
              </a:defRPr>
            </a:pPr>
            <a:endParaRPr kumimoji="0" sz="2311"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1" name="Rectangle 9"/>
          <p:cNvSpPr/>
          <p:nvPr/>
        </p:nvSpPr>
        <p:spPr>
          <a:xfrm>
            <a:off x="1524000" y="194351"/>
            <a:ext cx="9144000" cy="842465"/>
          </a:xfrm>
          <a:prstGeom prst="rect">
            <a:avLst/>
          </a:prstGeom>
          <a:solidFill>
            <a:srgbClr val="FFFFFF"/>
          </a:solidFill>
          <a:ln w="12700">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22" name="Oval 26"/>
          <p:cNvSpPr/>
          <p:nvPr/>
        </p:nvSpPr>
        <p:spPr>
          <a:xfrm>
            <a:off x="4064323" y="1533596"/>
            <a:ext cx="3954234" cy="3954237"/>
          </a:xfrm>
          <a:prstGeom prst="ellipse">
            <a:avLst/>
          </a:prstGeom>
          <a:gradFill>
            <a:gsLst>
              <a:gs pos="5000">
                <a:srgbClr val="5AA3AE">
                  <a:alpha val="40000"/>
                </a:srgbClr>
              </a:gs>
              <a:gs pos="100000">
                <a:srgbClr val="44BA7E">
                  <a:alpha val="40000"/>
                </a:srgbClr>
              </a:gs>
            </a:gsLst>
            <a:lin ang="5400000"/>
          </a:gradFill>
          <a:ln w="28575">
            <a:solidFill>
              <a:srgbClr val="034EA2"/>
            </a:solidFill>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sz="2700">
                <a:solidFill>
                  <a:srgbClr val="FFFFFF"/>
                </a:solidFill>
                <a:latin typeface="Helvetica Neue Medium"/>
                <a:ea typeface="Helvetica Neue Medium"/>
                <a:cs typeface="Helvetica Neue Medium"/>
                <a:sym typeface="Helvetica Neue Medium"/>
              </a:defRPr>
            </a:pPr>
            <a:endParaRPr kumimoji="0" sz="2311"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3" name="The Green Deal Framework"/>
          <p:cNvSpPr txBox="1"/>
          <p:nvPr/>
        </p:nvSpPr>
        <p:spPr>
          <a:xfrm>
            <a:off x="3480706" y="599791"/>
            <a:ext cx="5142397" cy="436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707" tIns="33707" rIns="33707" bIns="33707"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2800">
                <a:solidFill>
                  <a:srgbClr val="034EA2"/>
                </a:solidFill>
                <a:latin typeface="EC Square Sans Pro"/>
                <a:ea typeface="EC Square Sans Pro"/>
                <a:cs typeface="EC Square Sans Pro"/>
                <a:sym typeface="EC Square Sans Pro"/>
              </a:defRPr>
            </a:pPr>
            <a:r>
              <a:rPr kumimoji="0" sz="2397" b="0" i="0" u="none" strike="noStrike" kern="0" cap="none" spc="0" normalizeH="0" baseline="0" noProof="0" dirty="0">
                <a:ln>
                  <a:noFill/>
                </a:ln>
                <a:solidFill>
                  <a:srgbClr val="034EA2"/>
                </a:solidFill>
                <a:effectLst/>
                <a:uLnTx/>
                <a:uFillTx/>
                <a:latin typeface="EC Square Sans Pro"/>
                <a:sym typeface="EC Square Sans Pro"/>
              </a:rPr>
              <a:t>The </a:t>
            </a:r>
            <a:r>
              <a:rPr kumimoji="0" sz="2397" b="1" i="0" u="none" strike="noStrike" kern="0" cap="none" spc="0" normalizeH="0" baseline="0" noProof="0" dirty="0">
                <a:ln>
                  <a:noFill/>
                </a:ln>
                <a:solidFill>
                  <a:srgbClr val="44BA7E"/>
                </a:solidFill>
                <a:effectLst/>
                <a:uLnTx/>
                <a:uFillTx/>
                <a:latin typeface="EC Square Sans Pro"/>
                <a:sym typeface="EC Square Sans Pro"/>
              </a:rPr>
              <a:t>European</a:t>
            </a:r>
            <a:r>
              <a:rPr kumimoji="0" sz="2397" b="0" i="0" u="none" strike="noStrike" kern="0" cap="none" spc="0" normalizeH="0" baseline="0" noProof="0" dirty="0">
                <a:ln>
                  <a:noFill/>
                </a:ln>
                <a:solidFill>
                  <a:srgbClr val="034EA2"/>
                </a:solidFill>
                <a:effectLst/>
                <a:uLnTx/>
                <a:uFillTx/>
                <a:latin typeface="EC Square Sans Pro"/>
                <a:sym typeface="EC Square Sans Pro"/>
              </a:rPr>
              <a:t> </a:t>
            </a:r>
            <a:r>
              <a:rPr kumimoji="0" sz="2397" b="1" i="0" u="none" strike="noStrike" kern="0" cap="none" spc="0" normalizeH="0" baseline="0" noProof="0" dirty="0">
                <a:ln>
                  <a:noFill/>
                </a:ln>
                <a:solidFill>
                  <a:srgbClr val="44BA7E"/>
                </a:solidFill>
                <a:effectLst/>
                <a:uLnTx/>
                <a:uFillTx/>
                <a:latin typeface="EC Square Sans Pro"/>
                <a:sym typeface="EC Square Sans Pro"/>
              </a:rPr>
              <a:t>Green Deal</a:t>
            </a:r>
          </a:p>
        </p:txBody>
      </p:sp>
      <p:grpSp>
        <p:nvGrpSpPr>
          <p:cNvPr id="127" name="Group 13"/>
          <p:cNvGrpSpPr/>
          <p:nvPr/>
        </p:nvGrpSpPr>
        <p:grpSpPr>
          <a:xfrm>
            <a:off x="5292237" y="2643923"/>
            <a:ext cx="1649270" cy="1649270"/>
            <a:chOff x="-1" y="-1"/>
            <a:chExt cx="1926438" cy="1926438"/>
          </a:xfrm>
        </p:grpSpPr>
        <p:sp>
          <p:nvSpPr>
            <p:cNvPr id="124" name="Green Deal"/>
            <p:cNvSpPr/>
            <p:nvPr/>
          </p:nvSpPr>
          <p:spPr>
            <a:xfrm>
              <a:off x="-1" y="-1"/>
              <a:ext cx="1926438" cy="1926438"/>
            </a:xfrm>
            <a:prstGeom prst="ellipse">
              <a:avLst/>
            </a:prstGeom>
            <a:gradFill flip="none" rotWithShape="1">
              <a:gsLst>
                <a:gs pos="5000">
                  <a:srgbClr val="5AA3AE"/>
                </a:gs>
                <a:gs pos="100000">
                  <a:srgbClr val="44BA7E"/>
                </a:gs>
              </a:gsLst>
              <a:lin ang="5400000" scaled="0"/>
            </a:gradFill>
            <a:ln w="12700" cap="flat">
              <a:noFill/>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2700">
                  <a:solidFill>
                    <a:srgbClr val="FFFFFF"/>
                  </a:solidFill>
                  <a:latin typeface="Helvetica Neue Medium"/>
                  <a:ea typeface="Helvetica Neue Medium"/>
                  <a:cs typeface="Helvetica Neue Medium"/>
                  <a:sym typeface="Helvetica Neue Medium"/>
                </a:defRPr>
              </a:pPr>
              <a:endParaRPr kumimoji="0" sz="2311"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125" name="Picture 2" descr="Picture 2"/>
            <p:cNvPicPr>
              <a:picLocks noChangeAspect="1"/>
            </p:cNvPicPr>
            <p:nvPr/>
          </p:nvPicPr>
          <p:blipFill>
            <a:blip r:embed="rId3">
              <a:extLst/>
            </a:blip>
            <a:stretch>
              <a:fillRect/>
            </a:stretch>
          </p:blipFill>
          <p:spPr>
            <a:xfrm>
              <a:off x="175821" y="169328"/>
              <a:ext cx="1587017" cy="1597580"/>
            </a:xfrm>
            <a:prstGeom prst="rect">
              <a:avLst/>
            </a:prstGeom>
            <a:ln w="12700" cap="flat">
              <a:noFill/>
              <a:miter lim="400000"/>
            </a:ln>
            <a:effectLst/>
          </p:spPr>
        </p:pic>
        <p:sp>
          <p:nvSpPr>
            <p:cNvPr id="126" name="Rectangle 3"/>
            <p:cNvSpPr txBox="1"/>
            <p:nvPr/>
          </p:nvSpPr>
          <p:spPr>
            <a:xfrm>
              <a:off x="449660" y="83469"/>
              <a:ext cx="1084698" cy="1507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0" tIns="39140" rIns="39140" bIns="39140" numCol="1" anchor="t">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2000" b="1">
                  <a:solidFill>
                    <a:srgbClr val="FFFFFF"/>
                  </a:solidFill>
                  <a:latin typeface="EC Square Sans Pro"/>
                  <a:ea typeface="EC Square Sans Pro"/>
                  <a:cs typeface="EC Square Sans Pro"/>
                  <a:sym typeface="EC Square Sans Pro"/>
                </a:defRPr>
              </a:pPr>
              <a:endParaRPr kumimoji="0" sz="1712" b="1" i="0" u="none" strike="noStrike" kern="0" cap="none" spc="0" normalizeH="0" baseline="0" noProof="0">
                <a:ln>
                  <a:noFill/>
                </a:ln>
                <a:solidFill>
                  <a:srgbClr val="FFFFFF"/>
                </a:solidFill>
                <a:effectLst/>
                <a:uLnTx/>
                <a:uFillTx/>
                <a:latin typeface="EC Square Sans Pro"/>
                <a:sym typeface="EC Square Sans Pro"/>
              </a:endParaRPr>
            </a:p>
            <a:p>
              <a:pPr marL="0" marR="0" lvl="0" indent="0" algn="ctr" defTabSz="401057" rtl="0" eaLnBrk="1" fontAlgn="auto" latinLnBrk="0" hangingPunct="0">
                <a:lnSpc>
                  <a:spcPct val="100000"/>
                </a:lnSpc>
                <a:spcBef>
                  <a:spcPts val="0"/>
                </a:spcBef>
                <a:spcAft>
                  <a:spcPts val="0"/>
                </a:spcAft>
                <a:buClrTx/>
                <a:buSzTx/>
                <a:buFontTx/>
                <a:buNone/>
                <a:tabLst/>
                <a:defRPr sz="1800" b="1">
                  <a:solidFill>
                    <a:srgbClr val="FFFFFF"/>
                  </a:solidFill>
                  <a:latin typeface="EC Square Sans Pro"/>
                  <a:ea typeface="EC Square Sans Pro"/>
                  <a:cs typeface="EC Square Sans Pro"/>
                  <a:sym typeface="EC Square Sans Pro"/>
                </a:defRPr>
              </a:pPr>
              <a:r>
                <a:rPr kumimoji="0" sz="1541" b="1" i="0" u="none" strike="noStrike" kern="0" cap="none" spc="0" normalizeH="0" baseline="0" noProof="0">
                  <a:ln>
                    <a:noFill/>
                  </a:ln>
                  <a:solidFill>
                    <a:srgbClr val="FFFFFF"/>
                  </a:solidFill>
                  <a:effectLst/>
                  <a:uLnTx/>
                  <a:uFillTx/>
                  <a:latin typeface="EC Square Sans Pro"/>
                  <a:sym typeface="EC Square Sans Pro"/>
                </a:rPr>
                <a:t>The</a:t>
              </a:r>
              <a:endParaRPr kumimoji="0" sz="1712" b="1" i="0" u="none" strike="noStrike" kern="0" cap="none" spc="0" normalizeH="0" baseline="0" noProof="0">
                <a:ln>
                  <a:noFill/>
                </a:ln>
                <a:solidFill>
                  <a:srgbClr val="FFFFFF"/>
                </a:solidFill>
                <a:effectLst/>
                <a:uLnTx/>
                <a:uFillTx/>
                <a:latin typeface="EC Square Sans Pro"/>
                <a:sym typeface="EC Square Sans Pro"/>
              </a:endParaRPr>
            </a:p>
            <a:p>
              <a:pPr marL="0" marR="0" lvl="0" indent="0" algn="ctr" defTabSz="401057" rtl="0" eaLnBrk="1" fontAlgn="auto" latinLnBrk="0" hangingPunct="0">
                <a:lnSpc>
                  <a:spcPct val="100000"/>
                </a:lnSpc>
                <a:spcBef>
                  <a:spcPts val="0"/>
                </a:spcBef>
                <a:spcAft>
                  <a:spcPts val="0"/>
                </a:spcAft>
                <a:buClrTx/>
                <a:buSzTx/>
                <a:buFontTx/>
                <a:buNone/>
                <a:tabLst/>
                <a:defRPr sz="1800" b="1">
                  <a:solidFill>
                    <a:srgbClr val="FFFFFF"/>
                  </a:solidFill>
                  <a:latin typeface="EC Square Sans Pro"/>
                  <a:ea typeface="EC Square Sans Pro"/>
                  <a:cs typeface="EC Square Sans Pro"/>
                  <a:sym typeface="EC Square Sans Pro"/>
                </a:defRPr>
              </a:pPr>
              <a:r>
                <a:rPr kumimoji="0" sz="1541" b="1" i="0" u="none" strike="noStrike" kern="0" cap="none" spc="0" normalizeH="0" baseline="0" noProof="0">
                  <a:ln>
                    <a:noFill/>
                  </a:ln>
                  <a:solidFill>
                    <a:srgbClr val="FFFFFF"/>
                  </a:solidFill>
                  <a:effectLst/>
                  <a:uLnTx/>
                  <a:uFillTx/>
                  <a:latin typeface="EC Square Sans Pro"/>
                  <a:sym typeface="EC Square Sans Pro"/>
                </a:rPr>
                <a:t>European</a:t>
              </a:r>
              <a:br>
                <a:rPr kumimoji="0" sz="1541" b="1" i="0" u="none" strike="noStrike" kern="0" cap="none" spc="0" normalizeH="0" baseline="0" noProof="0">
                  <a:ln>
                    <a:noFill/>
                  </a:ln>
                  <a:solidFill>
                    <a:srgbClr val="FFFFFF"/>
                  </a:solidFill>
                  <a:effectLst/>
                  <a:uLnTx/>
                  <a:uFillTx/>
                  <a:latin typeface="EC Square Sans Pro"/>
                  <a:sym typeface="EC Square Sans Pro"/>
                </a:rPr>
              </a:br>
              <a:r>
                <a:rPr kumimoji="0" sz="1541" b="1" i="0" u="none" strike="noStrike" kern="0" cap="none" spc="0" normalizeH="0" baseline="0" noProof="0">
                  <a:ln>
                    <a:noFill/>
                  </a:ln>
                  <a:solidFill>
                    <a:srgbClr val="FFFFFF"/>
                  </a:solidFill>
                  <a:effectLst/>
                  <a:uLnTx/>
                  <a:uFillTx/>
                  <a:latin typeface="EC Square Sans Pro"/>
                  <a:sym typeface="EC Square Sans Pro"/>
                </a:rPr>
                <a:t>Green </a:t>
              </a:r>
              <a:br>
                <a:rPr kumimoji="0" sz="1541" b="1" i="0" u="none" strike="noStrike" kern="0" cap="none" spc="0" normalizeH="0" baseline="0" noProof="0">
                  <a:ln>
                    <a:noFill/>
                  </a:ln>
                  <a:solidFill>
                    <a:srgbClr val="FFFFFF"/>
                  </a:solidFill>
                  <a:effectLst/>
                  <a:uLnTx/>
                  <a:uFillTx/>
                  <a:latin typeface="EC Square Sans Pro"/>
                  <a:sym typeface="EC Square Sans Pro"/>
                </a:rPr>
              </a:br>
              <a:r>
                <a:rPr kumimoji="0" sz="1541" b="1" i="0" u="none" strike="noStrike" kern="0" cap="none" spc="0" normalizeH="0" baseline="0" noProof="0">
                  <a:ln>
                    <a:noFill/>
                  </a:ln>
                  <a:solidFill>
                    <a:srgbClr val="FFFFFF"/>
                  </a:solidFill>
                  <a:effectLst/>
                  <a:uLnTx/>
                  <a:uFillTx/>
                  <a:latin typeface="EC Square Sans Pro"/>
                  <a:sym typeface="EC Square Sans Pro"/>
                </a:rPr>
                <a:t>Deal </a:t>
              </a:r>
            </a:p>
          </p:txBody>
        </p:sp>
      </p:grpSp>
      <p:grpSp>
        <p:nvGrpSpPr>
          <p:cNvPr id="130" name="Vorm"/>
          <p:cNvGrpSpPr/>
          <p:nvPr/>
        </p:nvGrpSpPr>
        <p:grpSpPr>
          <a:xfrm>
            <a:off x="2419446" y="3486386"/>
            <a:ext cx="2386400" cy="543905"/>
            <a:chOff x="-1" y="-1"/>
            <a:chExt cx="2787446" cy="635309"/>
          </a:xfrm>
        </p:grpSpPr>
        <p:sp>
          <p:nvSpPr>
            <p:cNvPr id="128" name="Vorm"/>
            <p:cNvSpPr/>
            <p:nvPr/>
          </p:nvSpPr>
          <p:spPr>
            <a:xfrm>
              <a:off x="-1" y="-1"/>
              <a:ext cx="2787446" cy="635309"/>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29" name="Mobilising industry…"/>
            <p:cNvSpPr txBox="1"/>
            <p:nvPr/>
          </p:nvSpPr>
          <p:spPr>
            <a:xfrm>
              <a:off x="-1" y="50807"/>
              <a:ext cx="2787446"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lang="en-IE" sz="1199" b="0" i="0" u="none" strike="noStrike" kern="0" cap="none" spc="0" normalizeH="0" baseline="0" noProof="0" dirty="0">
                  <a:ln>
                    <a:noFill/>
                  </a:ln>
                  <a:solidFill>
                    <a:srgbClr val="FFFFFF"/>
                  </a:solidFill>
                  <a:effectLst/>
                  <a:uLnTx/>
                  <a:uFillTx/>
                  <a:latin typeface="EC Square Sans Pro Medium"/>
                  <a:sym typeface="EC Square Sans Pro Medium"/>
                </a:rPr>
                <a:t>Mobilising industry </a:t>
              </a:r>
            </a:p>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lang="en-IE" sz="1199" b="0" i="0" u="none" strike="noStrike" kern="0" cap="none" spc="0" normalizeH="0" baseline="0" noProof="0" dirty="0">
                  <a:ln>
                    <a:noFill/>
                  </a:ln>
                  <a:solidFill>
                    <a:srgbClr val="FFFFFF"/>
                  </a:solidFill>
                  <a:effectLst/>
                  <a:uLnTx/>
                  <a:uFillTx/>
                  <a:latin typeface="EC Square Sans Pro Medium"/>
                  <a:sym typeface="EC Square Sans Pro Medium"/>
                </a:rPr>
                <a:t>for a clean and circular economy</a:t>
              </a:r>
            </a:p>
          </p:txBody>
        </p:sp>
      </p:grpSp>
      <p:grpSp>
        <p:nvGrpSpPr>
          <p:cNvPr id="133" name="Vorm"/>
          <p:cNvGrpSpPr/>
          <p:nvPr/>
        </p:nvGrpSpPr>
        <p:grpSpPr>
          <a:xfrm>
            <a:off x="7482532" y="2789431"/>
            <a:ext cx="2368029" cy="556325"/>
            <a:chOff x="-1" y="-1"/>
            <a:chExt cx="2765988" cy="649818"/>
          </a:xfrm>
        </p:grpSpPr>
        <p:sp>
          <p:nvSpPr>
            <p:cNvPr id="131" name="Vorm"/>
            <p:cNvSpPr/>
            <p:nvPr/>
          </p:nvSpPr>
          <p:spPr>
            <a:xfrm>
              <a:off x="0" y="-1"/>
              <a:ext cx="2765986" cy="649818"/>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32" name="Preserving and restoring ecosystems and biodiversity"/>
            <p:cNvSpPr txBox="1"/>
            <p:nvPr/>
          </p:nvSpPr>
          <p:spPr>
            <a:xfrm>
              <a:off x="-1" y="58061"/>
              <a:ext cx="2765988" cy="533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Preserving and restoring ecosystems and biodiversity</a:t>
              </a:r>
            </a:p>
          </p:txBody>
        </p:sp>
      </p:grpSp>
      <p:grpSp>
        <p:nvGrpSpPr>
          <p:cNvPr id="139" name="Vorm"/>
          <p:cNvGrpSpPr/>
          <p:nvPr/>
        </p:nvGrpSpPr>
        <p:grpSpPr>
          <a:xfrm>
            <a:off x="7485988" y="3468990"/>
            <a:ext cx="2373296" cy="641445"/>
            <a:chOff x="0" y="29"/>
            <a:chExt cx="2772141" cy="749243"/>
          </a:xfrm>
        </p:grpSpPr>
        <p:sp>
          <p:nvSpPr>
            <p:cNvPr id="137" name="Vorm"/>
            <p:cNvSpPr/>
            <p:nvPr/>
          </p:nvSpPr>
          <p:spPr>
            <a:xfrm>
              <a:off x="0" y="21807"/>
              <a:ext cx="2772141" cy="705685"/>
            </a:xfrm>
            <a:custGeom>
              <a:avLst/>
              <a:gdLst/>
              <a:ahLst/>
              <a:cxnLst>
                <a:cxn ang="0">
                  <a:pos x="wd2" y="hd2"/>
                </a:cxn>
                <a:cxn ang="5400000">
                  <a:pos x="wd2" y="hd2"/>
                </a:cxn>
                <a:cxn ang="10800000">
                  <a:pos x="wd2" y="hd2"/>
                </a:cxn>
                <a:cxn ang="16200000">
                  <a:pos x="wd2" y="hd2"/>
                </a:cxn>
              </a:cxnLst>
              <a:rect l="0" t="0" r="r" b="b"/>
              <a:pathLst>
                <a:path w="21600" h="21600" extrusionOk="0">
                  <a:moveTo>
                    <a:pt x="1094" y="0"/>
                  </a:moveTo>
                  <a:lnTo>
                    <a:pt x="21600" y="0"/>
                  </a:lnTo>
                  <a:lnTo>
                    <a:pt x="21600" y="18000"/>
                  </a:lnTo>
                  <a:cubicBezTo>
                    <a:pt x="21600" y="19988"/>
                    <a:pt x="21110" y="21600"/>
                    <a:pt x="20506" y="21600"/>
                  </a:cubicBezTo>
                  <a:lnTo>
                    <a:pt x="0" y="21600"/>
                  </a:lnTo>
                  <a:lnTo>
                    <a:pt x="0" y="3600"/>
                  </a:lnTo>
                  <a:cubicBezTo>
                    <a:pt x="0" y="1612"/>
                    <a:pt x="490" y="0"/>
                    <a:pt x="1094"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38" name="From ‘Farm to Fork’: a fair, healthy and environmentally friendly food system"/>
            <p:cNvSpPr txBox="1"/>
            <p:nvPr/>
          </p:nvSpPr>
          <p:spPr>
            <a:xfrm>
              <a:off x="0" y="29"/>
              <a:ext cx="2772141" cy="7492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From ‘Farm to Fork’: a fair, healthy and environmentally friendly food system </a:t>
              </a:r>
            </a:p>
          </p:txBody>
        </p:sp>
      </p:grpSp>
      <p:grpSp>
        <p:nvGrpSpPr>
          <p:cNvPr id="142" name="Vorm"/>
          <p:cNvGrpSpPr/>
          <p:nvPr/>
        </p:nvGrpSpPr>
        <p:grpSpPr>
          <a:xfrm>
            <a:off x="2800914" y="4218835"/>
            <a:ext cx="2386400" cy="563543"/>
            <a:chOff x="-1" y="0"/>
            <a:chExt cx="2787446" cy="658249"/>
          </a:xfrm>
        </p:grpSpPr>
        <p:sp>
          <p:nvSpPr>
            <p:cNvPr id="140" name="Vorm"/>
            <p:cNvSpPr/>
            <p:nvPr/>
          </p:nvSpPr>
          <p:spPr>
            <a:xfrm>
              <a:off x="-1" y="0"/>
              <a:ext cx="2787446" cy="658249"/>
            </a:xfrm>
            <a:custGeom>
              <a:avLst/>
              <a:gdLst/>
              <a:ahLst/>
              <a:cxnLst>
                <a:cxn ang="0">
                  <a:pos x="wd2" y="hd2"/>
                </a:cxn>
                <a:cxn ang="5400000">
                  <a:pos x="wd2" y="hd2"/>
                </a:cxn>
                <a:cxn ang="10800000">
                  <a:pos x="wd2" y="hd2"/>
                </a:cxn>
                <a:cxn ang="16200000">
                  <a:pos x="wd2" y="hd2"/>
                </a:cxn>
              </a:cxnLst>
              <a:rect l="0" t="0" r="r" b="b"/>
              <a:pathLst>
                <a:path w="21600" h="21600" extrusionOk="0">
                  <a:moveTo>
                    <a:pt x="1051" y="0"/>
                  </a:moveTo>
                  <a:lnTo>
                    <a:pt x="21600" y="0"/>
                  </a:lnTo>
                  <a:lnTo>
                    <a:pt x="21600" y="18000"/>
                  </a:lnTo>
                  <a:cubicBezTo>
                    <a:pt x="21600" y="19988"/>
                    <a:pt x="21129" y="21600"/>
                    <a:pt x="20549" y="21600"/>
                  </a:cubicBezTo>
                  <a:lnTo>
                    <a:pt x="0" y="21600"/>
                  </a:lnTo>
                  <a:lnTo>
                    <a:pt x="0" y="3600"/>
                  </a:lnTo>
                  <a:cubicBezTo>
                    <a:pt x="0" y="1612"/>
                    <a:pt x="471" y="0"/>
                    <a:pt x="1051"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41" name="Building and renovating in an energy and resource efficient way"/>
            <p:cNvSpPr txBox="1"/>
            <p:nvPr/>
          </p:nvSpPr>
          <p:spPr>
            <a:xfrm>
              <a:off x="-1" y="62278"/>
              <a:ext cx="2787446" cy="533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Building and renovating in an energy and resource efficient way</a:t>
              </a:r>
            </a:p>
          </p:txBody>
        </p:sp>
      </p:grpSp>
      <p:grpSp>
        <p:nvGrpSpPr>
          <p:cNvPr id="145" name="Vorm"/>
          <p:cNvGrpSpPr/>
          <p:nvPr/>
        </p:nvGrpSpPr>
        <p:grpSpPr>
          <a:xfrm>
            <a:off x="7028456" y="4263264"/>
            <a:ext cx="2350454" cy="545782"/>
            <a:chOff x="-1" y="0"/>
            <a:chExt cx="2745460" cy="637502"/>
          </a:xfrm>
        </p:grpSpPr>
        <p:sp>
          <p:nvSpPr>
            <p:cNvPr id="143" name="Vorm"/>
            <p:cNvSpPr/>
            <p:nvPr/>
          </p:nvSpPr>
          <p:spPr>
            <a:xfrm>
              <a:off x="0" y="0"/>
              <a:ext cx="2745459" cy="637502"/>
            </a:xfrm>
            <a:custGeom>
              <a:avLst/>
              <a:gdLst/>
              <a:ahLst/>
              <a:cxnLst>
                <a:cxn ang="0">
                  <a:pos x="wd2" y="hd2"/>
                </a:cxn>
                <a:cxn ang="5400000">
                  <a:pos x="wd2" y="hd2"/>
                </a:cxn>
                <a:cxn ang="10800000">
                  <a:pos x="wd2" y="hd2"/>
                </a:cxn>
                <a:cxn ang="16200000">
                  <a:pos x="wd2" y="hd2"/>
                </a:cxn>
              </a:cxnLst>
              <a:rect l="0" t="0" r="r" b="b"/>
              <a:pathLst>
                <a:path w="21600" h="21600" extrusionOk="0">
                  <a:moveTo>
                    <a:pt x="1094" y="0"/>
                  </a:moveTo>
                  <a:lnTo>
                    <a:pt x="21600" y="0"/>
                  </a:lnTo>
                  <a:lnTo>
                    <a:pt x="21600" y="18000"/>
                  </a:lnTo>
                  <a:cubicBezTo>
                    <a:pt x="21600" y="19988"/>
                    <a:pt x="21110" y="21600"/>
                    <a:pt x="20506" y="21600"/>
                  </a:cubicBezTo>
                  <a:lnTo>
                    <a:pt x="0" y="21600"/>
                  </a:lnTo>
                  <a:lnTo>
                    <a:pt x="0" y="3600"/>
                  </a:lnTo>
                  <a:cubicBezTo>
                    <a:pt x="0" y="1612"/>
                    <a:pt x="490" y="0"/>
                    <a:pt x="1094"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endParaRPr kumimoji="0" sz="1199" b="0" i="0" u="none" strike="noStrike" kern="0" cap="none" spc="0" normalizeH="0" baseline="0" noProof="0">
                <a:ln>
                  <a:noFill/>
                </a:ln>
                <a:solidFill>
                  <a:srgbClr val="FFFFFF"/>
                </a:solidFill>
                <a:effectLst/>
                <a:uLnTx/>
                <a:uFillTx/>
                <a:latin typeface="EC Square Sans Pro Medium"/>
                <a:sym typeface="EC Square Sans Pro Medium"/>
              </a:endParaRPr>
            </a:p>
          </p:txBody>
        </p:sp>
        <p:sp>
          <p:nvSpPr>
            <p:cNvPr id="144" name="Accelerating the shift to sustainable and smart mobility"/>
            <p:cNvSpPr txBox="1"/>
            <p:nvPr/>
          </p:nvSpPr>
          <p:spPr>
            <a:xfrm>
              <a:off x="-1" y="51905"/>
              <a:ext cx="2745460"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Accelerating the shift to sustainable and smart mobility</a:t>
              </a:r>
            </a:p>
          </p:txBody>
        </p:sp>
      </p:grpSp>
      <p:grpSp>
        <p:nvGrpSpPr>
          <p:cNvPr id="148" name="Vorm"/>
          <p:cNvGrpSpPr/>
          <p:nvPr/>
        </p:nvGrpSpPr>
        <p:grpSpPr>
          <a:xfrm>
            <a:off x="2737647" y="2066197"/>
            <a:ext cx="2393967" cy="562346"/>
            <a:chOff x="0" y="-1"/>
            <a:chExt cx="2796285" cy="656850"/>
          </a:xfrm>
        </p:grpSpPr>
        <p:sp>
          <p:nvSpPr>
            <p:cNvPr id="146"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47" name="Increasing the EU’s Climate ambition for 2030 and 2050"/>
            <p:cNvSpPr txBox="1"/>
            <p:nvPr/>
          </p:nvSpPr>
          <p:spPr>
            <a:xfrm>
              <a:off x="0" y="61579"/>
              <a:ext cx="2796284" cy="533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Increasing the EU’s Climate ambition for 2030 and 2050</a:t>
              </a:r>
            </a:p>
          </p:txBody>
        </p:sp>
      </p:grpSp>
      <p:grpSp>
        <p:nvGrpSpPr>
          <p:cNvPr id="151" name="Vorm"/>
          <p:cNvGrpSpPr/>
          <p:nvPr/>
        </p:nvGrpSpPr>
        <p:grpSpPr>
          <a:xfrm>
            <a:off x="2411174" y="2818832"/>
            <a:ext cx="2394352" cy="534858"/>
            <a:chOff x="0" y="0"/>
            <a:chExt cx="2796735" cy="624742"/>
          </a:xfrm>
        </p:grpSpPr>
        <p:sp>
          <p:nvSpPr>
            <p:cNvPr id="149" name="Vorm"/>
            <p:cNvSpPr/>
            <p:nvPr/>
          </p:nvSpPr>
          <p:spPr>
            <a:xfrm>
              <a:off x="0" y="0"/>
              <a:ext cx="2796735" cy="624742"/>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50" name="Supplying clean, affordable  and secure energy"/>
            <p:cNvSpPr txBox="1"/>
            <p:nvPr/>
          </p:nvSpPr>
          <p:spPr>
            <a:xfrm>
              <a:off x="0" y="45524"/>
              <a:ext cx="2796735"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Supplying clean, affordable </a:t>
              </a:r>
              <a:br>
                <a:rPr kumimoji="0" sz="1199" b="0" i="0" u="none" strike="noStrike" kern="0" cap="none" spc="0" normalizeH="0" baseline="0" noProof="0" dirty="0">
                  <a:ln>
                    <a:noFill/>
                  </a:ln>
                  <a:solidFill>
                    <a:srgbClr val="FFFFFF"/>
                  </a:solidFill>
                  <a:effectLst/>
                  <a:uLnTx/>
                  <a:uFillTx/>
                  <a:latin typeface="EC Square Sans Pro Medium"/>
                  <a:sym typeface="EC Square Sans Pro Medium"/>
                </a:rPr>
              </a:br>
              <a:r>
                <a:rPr kumimoji="0" sz="1199" b="0" i="0" u="none" strike="noStrike" kern="0" cap="none" spc="0" normalizeH="0" baseline="0" noProof="0" dirty="0">
                  <a:ln>
                    <a:noFill/>
                  </a:ln>
                  <a:solidFill>
                    <a:srgbClr val="FFFFFF"/>
                  </a:solidFill>
                  <a:effectLst/>
                  <a:uLnTx/>
                  <a:uFillTx/>
                  <a:latin typeface="EC Square Sans Pro Medium"/>
                  <a:sym typeface="EC Square Sans Pro Medium"/>
                </a:rPr>
                <a:t>and secure energy</a:t>
              </a:r>
            </a:p>
          </p:txBody>
        </p:sp>
      </p:grpSp>
      <p:grpSp>
        <p:nvGrpSpPr>
          <p:cNvPr id="157" name="Vorm"/>
          <p:cNvGrpSpPr/>
          <p:nvPr/>
        </p:nvGrpSpPr>
        <p:grpSpPr>
          <a:xfrm>
            <a:off x="7163169" y="2029993"/>
            <a:ext cx="2393967" cy="573569"/>
            <a:chOff x="0" y="0"/>
            <a:chExt cx="2796285" cy="669958"/>
          </a:xfrm>
        </p:grpSpPr>
        <p:sp>
          <p:nvSpPr>
            <p:cNvPr id="155" name="Vorm"/>
            <p:cNvSpPr/>
            <p:nvPr/>
          </p:nvSpPr>
          <p:spPr>
            <a:xfrm>
              <a:off x="0" y="0"/>
              <a:ext cx="2796285" cy="669958"/>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56" name="A zero pollution ambition…"/>
            <p:cNvSpPr txBox="1"/>
            <p:nvPr/>
          </p:nvSpPr>
          <p:spPr>
            <a:xfrm>
              <a:off x="0" y="68132"/>
              <a:ext cx="2796284" cy="533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sz="1199" b="0" i="0" u="none" strike="noStrike" kern="0" cap="none" spc="0" normalizeH="0" baseline="0" noProof="0">
                  <a:ln>
                    <a:noFill/>
                  </a:ln>
                  <a:solidFill>
                    <a:srgbClr val="FFFFFF"/>
                  </a:solidFill>
                  <a:effectLst/>
                  <a:uLnTx/>
                  <a:uFillTx/>
                  <a:latin typeface="EC Square Sans Pro Medium"/>
                  <a:sym typeface="EC Square Sans Pro Medium"/>
                </a:rPr>
                <a:t>A zero pollution ambition </a:t>
              </a:r>
              <a:endParaRPr kumimoji="0" sz="1199"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a:p>
              <a:pPr marL="0" marR="0" lvl="0" indent="0" algn="ctr" defTabSz="401057" rtl="0" eaLnBrk="1" fontAlgn="auto" latinLnBrk="0" hangingPunct="0">
                <a:lnSpc>
                  <a:spcPct val="100000"/>
                </a:lnSpc>
                <a:spcBef>
                  <a:spcPts val="0"/>
                </a:spcBef>
                <a:spcAft>
                  <a:spcPts val="0"/>
                </a:spcAft>
                <a:buClrTx/>
                <a:buSzTx/>
                <a:buFontTx/>
                <a:buNone/>
                <a:tabLst/>
                <a:defRPr sz="1400">
                  <a:solidFill>
                    <a:srgbClr val="FFFFFF"/>
                  </a:solidFill>
                  <a:latin typeface="EC Square Sans Pro Medium"/>
                  <a:ea typeface="EC Square Sans Pro Medium"/>
                  <a:cs typeface="EC Square Sans Pro Medium"/>
                  <a:sym typeface="EC Square Sans Pro Medium"/>
                </a:defRPr>
              </a:pPr>
              <a:r>
                <a:rPr kumimoji="0" sz="1199" b="0" i="0" u="none" strike="noStrike" kern="0" cap="none" spc="0" normalizeH="0" baseline="0" noProof="0">
                  <a:ln>
                    <a:noFill/>
                  </a:ln>
                  <a:solidFill>
                    <a:srgbClr val="FFFFFF"/>
                  </a:solidFill>
                  <a:effectLst/>
                  <a:uLnTx/>
                  <a:uFillTx/>
                  <a:latin typeface="EC Square Sans Pro Medium"/>
                  <a:sym typeface="EC Square Sans Pro Medium"/>
                </a:rPr>
                <a:t>for a toxic-free environment</a:t>
              </a:r>
            </a:p>
          </p:txBody>
        </p:sp>
      </p:grpSp>
      <p:grpSp>
        <p:nvGrpSpPr>
          <p:cNvPr id="160" name="Group 2"/>
          <p:cNvGrpSpPr/>
          <p:nvPr/>
        </p:nvGrpSpPr>
        <p:grpSpPr>
          <a:xfrm>
            <a:off x="8135123" y="5751624"/>
            <a:ext cx="1326231" cy="500700"/>
            <a:chOff x="-1" y="0"/>
            <a:chExt cx="1549110" cy="584844"/>
          </a:xfrm>
        </p:grpSpPr>
        <p:sp>
          <p:nvSpPr>
            <p:cNvPr id="158" name="Rectangle 64"/>
            <p:cNvSpPr txBox="1"/>
            <p:nvPr/>
          </p:nvSpPr>
          <p:spPr>
            <a:xfrm>
              <a:off x="45719" y="0"/>
              <a:ext cx="1503390" cy="5848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lvl1pPr algn="l">
                <a:defRPr sz="1600" b="1">
                  <a:solidFill>
                    <a:srgbClr val="0B7468"/>
                  </a:solidFill>
                  <a:latin typeface="EC Square Sans Pro Medium"/>
                  <a:ea typeface="EC Square Sans Pro Medium"/>
                  <a:cs typeface="EC Square Sans Pro Medium"/>
                  <a:sym typeface="EC Square Sans Pro Medium"/>
                </a:defRPr>
              </a:lvl1pPr>
            </a:lstStyle>
            <a:p>
              <a:pPr marL="0" marR="0" lvl="0" indent="0" algn="l" defTabSz="401057" rtl="0" eaLnBrk="1" fontAlgn="auto" latinLnBrk="0" hangingPunct="0">
                <a:lnSpc>
                  <a:spcPct val="100000"/>
                </a:lnSpc>
                <a:spcBef>
                  <a:spcPts val="0"/>
                </a:spcBef>
                <a:spcAft>
                  <a:spcPts val="0"/>
                </a:spcAft>
                <a:buClrTx/>
                <a:buSzTx/>
                <a:buFontTx/>
                <a:buNone/>
                <a:tabLst/>
                <a:defRPr/>
              </a:pPr>
              <a:r>
                <a:rPr kumimoji="0" sz="1370" b="1" i="0" u="none" strike="noStrike" kern="0" cap="none" spc="0" normalizeH="0" baseline="0" noProof="0">
                  <a:ln>
                    <a:noFill/>
                  </a:ln>
                  <a:solidFill>
                    <a:srgbClr val="0B7468"/>
                  </a:solidFill>
                  <a:effectLst/>
                  <a:uLnTx/>
                  <a:uFillTx/>
                  <a:latin typeface="EC Square Sans Pro Medium"/>
                  <a:sym typeface="EC Square Sans Pro Medium"/>
                </a:rPr>
                <a:t>A European Climate Pact</a:t>
              </a:r>
            </a:p>
          </p:txBody>
        </p:sp>
        <p:sp>
          <p:nvSpPr>
            <p:cNvPr id="159" name="Straight Connector 68"/>
            <p:cNvSpPr/>
            <p:nvPr/>
          </p:nvSpPr>
          <p:spPr>
            <a:xfrm flipH="1">
              <a:off x="-1" y="69902"/>
              <a:ext cx="2" cy="444970"/>
            </a:xfrm>
            <a:prstGeom prst="line">
              <a:avLst/>
            </a:prstGeom>
            <a:noFill/>
            <a:ln w="28575" cap="rnd">
              <a:solidFill>
                <a:srgbClr val="0B7468"/>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grpSp>
        <p:nvGrpSpPr>
          <p:cNvPr id="163" name="Group 4"/>
          <p:cNvGrpSpPr/>
          <p:nvPr/>
        </p:nvGrpSpPr>
        <p:grpSpPr>
          <a:xfrm>
            <a:off x="3055614" y="5685808"/>
            <a:ext cx="1332842" cy="500700"/>
            <a:chOff x="-1" y="0"/>
            <a:chExt cx="1556832" cy="584844"/>
          </a:xfrm>
        </p:grpSpPr>
        <p:sp>
          <p:nvSpPr>
            <p:cNvPr id="161" name="Rectangle 27"/>
            <p:cNvSpPr txBox="1"/>
            <p:nvPr/>
          </p:nvSpPr>
          <p:spPr>
            <a:xfrm>
              <a:off x="53441" y="0"/>
              <a:ext cx="1503390" cy="5848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B7468"/>
                  </a:solidFill>
                  <a:latin typeface="EC Square Sans Pro Medium"/>
                  <a:ea typeface="EC Square Sans Pro Medium"/>
                  <a:cs typeface="EC Square Sans Pro Medium"/>
                  <a:sym typeface="EC Square Sans Pro Medium"/>
                </a:defRPr>
              </a:pPr>
              <a:r>
                <a:rPr kumimoji="0" sz="1370" b="1" i="0" u="none" strike="noStrike" kern="0" cap="none" spc="0" normalizeH="0" baseline="0" noProof="0" dirty="0">
                  <a:ln>
                    <a:noFill/>
                  </a:ln>
                  <a:solidFill>
                    <a:srgbClr val="0B7468"/>
                  </a:solidFill>
                  <a:effectLst/>
                  <a:uLnTx/>
                  <a:uFillTx/>
                  <a:latin typeface="EC Square Sans Pro Medium"/>
                  <a:sym typeface="EC Square Sans Pro Medium"/>
                </a:rPr>
                <a:t>The EU as a </a:t>
              </a:r>
              <a:br>
                <a:rPr kumimoji="0" sz="1370" b="1" i="0" u="none" strike="noStrike" kern="0" cap="none" spc="0" normalizeH="0" baseline="0" noProof="0" dirty="0">
                  <a:ln>
                    <a:noFill/>
                  </a:ln>
                  <a:solidFill>
                    <a:srgbClr val="0B7468"/>
                  </a:solidFill>
                  <a:effectLst/>
                  <a:uLnTx/>
                  <a:uFillTx/>
                  <a:latin typeface="EC Square Sans Pro Medium"/>
                  <a:sym typeface="EC Square Sans Pro Medium"/>
                </a:rPr>
              </a:br>
              <a:r>
                <a:rPr kumimoji="0" sz="1370" b="1" i="0" u="none" strike="noStrike" kern="0" cap="none" spc="0" normalizeH="0" baseline="0" noProof="0" dirty="0">
                  <a:ln>
                    <a:noFill/>
                  </a:ln>
                  <a:solidFill>
                    <a:srgbClr val="0B7468"/>
                  </a:solidFill>
                  <a:effectLst/>
                  <a:uLnTx/>
                  <a:uFillTx/>
                  <a:latin typeface="EC Square Sans Pro Medium"/>
                  <a:sym typeface="EC Square Sans Pro Medium"/>
                </a:rPr>
                <a:t>global leader</a:t>
              </a:r>
            </a:p>
          </p:txBody>
        </p:sp>
        <p:sp>
          <p:nvSpPr>
            <p:cNvPr id="162" name="Straight Connector 69"/>
            <p:cNvSpPr/>
            <p:nvPr/>
          </p:nvSpPr>
          <p:spPr>
            <a:xfrm flipH="1">
              <a:off x="-1" y="69902"/>
              <a:ext cx="2" cy="444970"/>
            </a:xfrm>
            <a:prstGeom prst="line">
              <a:avLst/>
            </a:prstGeom>
            <a:noFill/>
            <a:ln w="28575" cap="rnd">
              <a:solidFill>
                <a:srgbClr val="0B7468"/>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grpSp>
        <p:nvGrpSpPr>
          <p:cNvPr id="169" name="Group 3"/>
          <p:cNvGrpSpPr/>
          <p:nvPr/>
        </p:nvGrpSpPr>
        <p:grpSpPr>
          <a:xfrm>
            <a:off x="5342285" y="1864610"/>
            <a:ext cx="1850903" cy="711527"/>
            <a:chOff x="-1" y="0"/>
            <a:chExt cx="2161957" cy="831101"/>
          </a:xfrm>
        </p:grpSpPr>
        <p:sp>
          <p:nvSpPr>
            <p:cNvPr id="167" name="Rectangle 32"/>
            <p:cNvSpPr txBox="1"/>
            <p:nvPr/>
          </p:nvSpPr>
          <p:spPr>
            <a:xfrm>
              <a:off x="60729" y="0"/>
              <a:ext cx="2101227" cy="831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34EA2"/>
                  </a:solidFill>
                  <a:latin typeface="EC Square Sans Pro Medium"/>
                  <a:ea typeface="EC Square Sans Pro Medium"/>
                  <a:cs typeface="EC Square Sans Pro Medium"/>
                  <a:sym typeface="EC Square Sans Pro Medium"/>
                </a:defRPr>
              </a:pP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Transforming the </a:t>
              </a:r>
              <a:br>
                <a:rPr kumimoji="0" sz="1370" b="1" i="0" u="none" strike="noStrike" kern="0" cap="none" spc="0" normalizeH="0" baseline="0" noProof="0" dirty="0">
                  <a:ln>
                    <a:noFill/>
                  </a:ln>
                  <a:solidFill>
                    <a:srgbClr val="034EA2"/>
                  </a:solidFill>
                  <a:effectLst/>
                  <a:uLnTx/>
                  <a:uFillTx/>
                  <a:latin typeface="EC Square Sans Pro Medium"/>
                  <a:sym typeface="EC Square Sans Pro Medium"/>
                </a:rPr>
              </a:b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EU’s economy for a sustainable future</a:t>
              </a:r>
            </a:p>
          </p:txBody>
        </p:sp>
        <p:sp>
          <p:nvSpPr>
            <p:cNvPr id="168" name="Straight Connector 34"/>
            <p:cNvSpPr/>
            <p:nvPr/>
          </p:nvSpPr>
          <p:spPr>
            <a:xfrm flipH="1">
              <a:off x="-1" y="71239"/>
              <a:ext cx="2" cy="672940"/>
            </a:xfrm>
            <a:prstGeom prst="line">
              <a:avLst/>
            </a:prstGeom>
            <a:noFill/>
            <a:ln w="28575" cap="rnd">
              <a:solidFill>
                <a:srgbClr val="034EA2"/>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sp>
        <p:nvSpPr>
          <p:cNvPr id="170" name="Rectangle 47"/>
          <p:cNvSpPr/>
          <p:nvPr/>
        </p:nvSpPr>
        <p:spPr>
          <a:xfrm>
            <a:off x="1524000" y="6434177"/>
            <a:ext cx="9144000" cy="246564"/>
          </a:xfrm>
          <a:prstGeom prst="rect">
            <a:avLst/>
          </a:prstGeom>
          <a:solidFill>
            <a:srgbClr val="FFFFFF"/>
          </a:solidFill>
          <a:ln w="12700">
            <a:miter lim="400000"/>
          </a:ln>
        </p:spPr>
        <p:txBody>
          <a:bodyPr lIns="43491" tIns="43491" rIns="43491" bIns="43491" anchor="ct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grpSp>
        <p:nvGrpSpPr>
          <p:cNvPr id="173" name="Group 3"/>
          <p:cNvGrpSpPr/>
          <p:nvPr/>
        </p:nvGrpSpPr>
        <p:grpSpPr>
          <a:xfrm>
            <a:off x="5390881" y="4375772"/>
            <a:ext cx="1890141" cy="588352"/>
            <a:chOff x="-1" y="0"/>
            <a:chExt cx="2207789" cy="687227"/>
          </a:xfrm>
        </p:grpSpPr>
        <p:sp>
          <p:nvSpPr>
            <p:cNvPr id="171" name="Rectangle 32"/>
            <p:cNvSpPr/>
            <p:nvPr/>
          </p:nvSpPr>
          <p:spPr>
            <a:xfrm>
              <a:off x="106561" y="0"/>
              <a:ext cx="2101227" cy="58484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spAutoFit/>
            </a:bodyPr>
            <a:lstStyle/>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34EA2"/>
                  </a:solidFill>
                  <a:latin typeface="EC Square Sans Pro Medium"/>
                  <a:ea typeface="EC Square Sans Pro Medium"/>
                  <a:cs typeface="EC Square Sans Pro Medium"/>
                  <a:sym typeface="EC Square Sans Pro Medium"/>
                </a:defRPr>
              </a:pP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And </a:t>
              </a:r>
              <a:r>
                <a:rPr kumimoji="0" lang="en-IE" sz="1370" b="1" i="0" u="none" strike="noStrike" kern="0" cap="none" spc="0" normalizeH="0" baseline="0" noProof="0" dirty="0">
                  <a:ln>
                    <a:noFill/>
                  </a:ln>
                  <a:solidFill>
                    <a:srgbClr val="034EA2"/>
                  </a:solidFill>
                  <a:effectLst/>
                  <a:uLnTx/>
                  <a:uFillTx/>
                  <a:latin typeface="EC Square Sans Pro Medium"/>
                  <a:sym typeface="EC Square Sans Pro Medium"/>
                </a:rPr>
                <a:t>leaving</a:t>
              </a: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  </a:t>
              </a:r>
            </a:p>
            <a:p>
              <a:pPr marL="0" marR="0" lvl="0" indent="0" algn="l" defTabSz="401057" rtl="0" eaLnBrk="1" fontAlgn="auto" latinLnBrk="0" hangingPunct="0">
                <a:lnSpc>
                  <a:spcPct val="100000"/>
                </a:lnSpc>
                <a:spcBef>
                  <a:spcPts val="0"/>
                </a:spcBef>
                <a:spcAft>
                  <a:spcPts val="0"/>
                </a:spcAft>
                <a:buClrTx/>
                <a:buSzTx/>
                <a:buFontTx/>
                <a:buNone/>
                <a:tabLst/>
                <a:defRPr sz="1600" b="1">
                  <a:solidFill>
                    <a:srgbClr val="034EA2"/>
                  </a:solidFill>
                  <a:latin typeface="EC Square Sans Pro Medium"/>
                  <a:ea typeface="EC Square Sans Pro Medium"/>
                  <a:cs typeface="EC Square Sans Pro Medium"/>
                  <a:sym typeface="EC Square Sans Pro Medium"/>
                </a:defRPr>
              </a:pPr>
              <a:r>
                <a:rPr kumimoji="0" lang="en-IE" sz="1370" b="1" i="0" u="none" strike="noStrike" kern="0" cap="none" spc="0" normalizeH="0" baseline="0" noProof="0" dirty="0">
                  <a:ln>
                    <a:noFill/>
                  </a:ln>
                  <a:solidFill>
                    <a:srgbClr val="034EA2"/>
                  </a:solidFill>
                  <a:effectLst/>
                  <a:uLnTx/>
                  <a:uFillTx/>
                  <a:latin typeface="EC Square Sans Pro Medium"/>
                  <a:sym typeface="EC Square Sans Pro Medium"/>
                </a:rPr>
                <a:t>n</a:t>
              </a:r>
              <a:r>
                <a:rPr kumimoji="0" sz="1370" b="1" i="0" u="none" strike="noStrike" kern="0" cap="none" spc="0" normalizeH="0" baseline="0" noProof="0" dirty="0">
                  <a:ln>
                    <a:noFill/>
                  </a:ln>
                  <a:solidFill>
                    <a:srgbClr val="034EA2"/>
                  </a:solidFill>
                  <a:effectLst/>
                  <a:uLnTx/>
                  <a:uFillTx/>
                  <a:latin typeface="EC Square Sans Pro Medium"/>
                  <a:sym typeface="EC Square Sans Pro Medium"/>
                </a:rPr>
                <a:t>o one behind </a:t>
              </a:r>
            </a:p>
          </p:txBody>
        </p:sp>
        <p:sp>
          <p:nvSpPr>
            <p:cNvPr id="172" name="Straight Connector 34"/>
            <p:cNvSpPr/>
            <p:nvPr/>
          </p:nvSpPr>
          <p:spPr>
            <a:xfrm flipH="1">
              <a:off x="-1" y="14287"/>
              <a:ext cx="2" cy="672940"/>
            </a:xfrm>
            <a:prstGeom prst="line">
              <a:avLst/>
            </a:prstGeom>
            <a:noFill/>
            <a:ln w="28575" cap="rnd">
              <a:solidFill>
                <a:srgbClr val="034EA2"/>
              </a:solidFill>
              <a:prstDash val="solid"/>
              <a:round/>
            </a:ln>
            <a:effectLst/>
          </p:spPr>
          <p:txBody>
            <a:bodyPr wrap="square" lIns="39140" tIns="39140" rIns="39140" bIns="39140" numCol="1" anchor="t">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pPr>
              <a:endParaRPr kumimoji="0" sz="1627" b="0" i="0" u="none" strike="noStrike" kern="0" cap="none" spc="0" normalizeH="0" baseline="0" noProof="0">
                <a:ln>
                  <a:noFill/>
                </a:ln>
                <a:solidFill>
                  <a:srgbClr val="000000"/>
                </a:solidFill>
                <a:effectLst/>
                <a:uLnTx/>
                <a:uFillTx/>
                <a:latin typeface="Helvetica"/>
                <a:ea typeface="MS Gothic" charset="-128"/>
                <a:cs typeface="Helvetica"/>
                <a:sym typeface="Helvetica"/>
              </a:endParaRPr>
            </a:p>
          </p:txBody>
        </p:sp>
      </p:grpSp>
      <p:sp>
        <p:nvSpPr>
          <p:cNvPr id="57" name="Rechthoek"/>
          <p:cNvSpPr/>
          <p:nvPr/>
        </p:nvSpPr>
        <p:spPr>
          <a:xfrm>
            <a:off x="4567412" y="5110163"/>
            <a:ext cx="2915119" cy="596776"/>
          </a:xfrm>
          <a:prstGeom prst="rect">
            <a:avLst/>
          </a:prstGeom>
          <a:solidFill>
            <a:srgbClr val="034EA2"/>
          </a:solidFill>
          <a:ln w="12700" cap="flat">
            <a:noFill/>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r>
              <a:rPr kumimoji="0" lang="en-IE" sz="1199" b="0" i="0" u="none" strike="noStrike" kern="0" cap="none" spc="0" normalizeH="0" baseline="0" noProof="0" dirty="0">
                <a:ln>
                  <a:noFill/>
                </a:ln>
                <a:solidFill>
                  <a:srgbClr val="FFFFFF"/>
                </a:solidFill>
                <a:effectLst/>
                <a:uLnTx/>
                <a:uFillTx/>
                <a:latin typeface="EC Square Sans Pro Medium" panose="020B0500000000020004" pitchFamily="34" charset="0"/>
                <a:sym typeface="Helvetica Neue Medium"/>
              </a:rPr>
              <a:t>Designing a set of </a:t>
            </a:r>
          </a:p>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r>
              <a:rPr kumimoji="0" lang="en-IE" sz="1199" b="0" i="0" u="none" strike="noStrike" kern="0" cap="none" spc="0" normalizeH="0" baseline="0" noProof="0" dirty="0">
                <a:ln>
                  <a:noFill/>
                </a:ln>
                <a:solidFill>
                  <a:srgbClr val="FFFFFF"/>
                </a:solidFill>
                <a:effectLst/>
                <a:uLnTx/>
                <a:uFillTx/>
                <a:latin typeface="EC Square Sans Pro Medium" panose="020B0500000000020004" pitchFamily="34" charset="0"/>
                <a:sym typeface="Helvetica Neue Medium"/>
              </a:rPr>
              <a:t>deeply transformative policies </a:t>
            </a:r>
          </a:p>
        </p:txBody>
      </p:sp>
      <p:grpSp>
        <p:nvGrpSpPr>
          <p:cNvPr id="51" name="Vorm"/>
          <p:cNvGrpSpPr/>
          <p:nvPr/>
        </p:nvGrpSpPr>
        <p:grpSpPr>
          <a:xfrm>
            <a:off x="4944537" y="1126563"/>
            <a:ext cx="2393967" cy="562346"/>
            <a:chOff x="0" y="-1"/>
            <a:chExt cx="2796285" cy="656850"/>
          </a:xfrm>
        </p:grpSpPr>
        <p:sp>
          <p:nvSpPr>
            <p:cNvPr id="52"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53" name="Increasing the EU’s Climate ambition for 2030 and 2050"/>
            <p:cNvSpPr txBox="1"/>
            <p:nvPr/>
          </p:nvSpPr>
          <p:spPr>
            <a:xfrm>
              <a:off x="0" y="61579"/>
              <a:ext cx="2796284" cy="53369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17-12-19 Annual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sustainable</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growth</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strategy</a:t>
              </a:r>
              <a:endParaRPr kumimoji="0" sz="1199" b="0" i="0" u="none" strike="noStrike" kern="0" cap="none" spc="0" normalizeH="0" baseline="0" noProof="0" dirty="0">
                <a:ln>
                  <a:noFill/>
                </a:ln>
                <a:solidFill>
                  <a:srgbClr val="00B050"/>
                </a:solidFill>
                <a:effectLst/>
                <a:uLnTx/>
                <a:uFillTx/>
                <a:latin typeface="EC Square Sans Pro Medium"/>
                <a:sym typeface="EC Square Sans Pro Medium"/>
              </a:endParaRPr>
            </a:p>
          </p:txBody>
        </p:sp>
      </p:grpSp>
      <p:grpSp>
        <p:nvGrpSpPr>
          <p:cNvPr id="55" name="Vorm"/>
          <p:cNvGrpSpPr/>
          <p:nvPr/>
        </p:nvGrpSpPr>
        <p:grpSpPr>
          <a:xfrm>
            <a:off x="8445548" y="1535914"/>
            <a:ext cx="2393967" cy="562346"/>
            <a:chOff x="0" y="-1"/>
            <a:chExt cx="2796285" cy="656850"/>
          </a:xfrm>
        </p:grpSpPr>
        <p:sp>
          <p:nvSpPr>
            <p:cNvPr id="56"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58" name="Increasing the EU’s Climate ambition for 2030 and 2050"/>
            <p:cNvSpPr txBox="1"/>
            <p:nvPr/>
          </p:nvSpPr>
          <p:spPr>
            <a:xfrm>
              <a:off x="0" y="61579"/>
              <a:ext cx="2796284" cy="53369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14-10-20 </a:t>
              </a:r>
              <a:b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b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Chemicals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strategy</a:t>
              </a:r>
              <a:endParaRPr kumimoji="0" sz="1199" b="0" i="0" u="none" strike="noStrike" kern="0" cap="none" spc="0" normalizeH="0" baseline="0" noProof="0" dirty="0">
                <a:ln>
                  <a:noFill/>
                </a:ln>
                <a:solidFill>
                  <a:srgbClr val="00B050"/>
                </a:solidFill>
                <a:effectLst/>
                <a:uLnTx/>
                <a:uFillTx/>
                <a:latin typeface="EC Square Sans Pro Medium"/>
                <a:sym typeface="EC Square Sans Pro Medium"/>
              </a:endParaRPr>
            </a:p>
          </p:txBody>
        </p:sp>
      </p:grpSp>
      <p:grpSp>
        <p:nvGrpSpPr>
          <p:cNvPr id="59" name="Vorm"/>
          <p:cNvGrpSpPr/>
          <p:nvPr/>
        </p:nvGrpSpPr>
        <p:grpSpPr>
          <a:xfrm>
            <a:off x="9298008" y="3011668"/>
            <a:ext cx="2351480" cy="585071"/>
            <a:chOff x="0" y="-1"/>
            <a:chExt cx="2796285" cy="656850"/>
          </a:xfrm>
        </p:grpSpPr>
        <p:sp>
          <p:nvSpPr>
            <p:cNvPr id="60"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61" name="Increasing the EU’s Climate ambition for 2030 and 2050"/>
            <p:cNvSpPr txBox="1"/>
            <p:nvPr/>
          </p:nvSpPr>
          <p:spPr>
            <a:xfrm>
              <a:off x="0" y="94908"/>
              <a:ext cx="2796283" cy="467037"/>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20-05-20 </a:t>
              </a:r>
              <a:r>
                <a:rPr lang="de-LU" sz="1199" kern="0" dirty="0" err="1">
                  <a:solidFill>
                    <a:srgbClr val="00B050"/>
                  </a:solidFill>
                </a:rPr>
                <a:t>B</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iodiversity</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noProof="0" dirty="0" err="1" smtClean="0">
                  <a:ln>
                    <a:noFill/>
                  </a:ln>
                  <a:solidFill>
                    <a:srgbClr val="00B050"/>
                  </a:solidFill>
                  <a:effectLst/>
                  <a:uLnTx/>
                  <a:uFillTx/>
                  <a:latin typeface="EC Square Sans Pro Medium"/>
                  <a:sym typeface="EC Square Sans Pro Medium"/>
                </a:rPr>
                <a:t>and</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‚Farm </a:t>
              </a:r>
              <a:r>
                <a:rPr kumimoji="0" lang="de-LU" sz="1199" b="0" i="0" u="none" strike="noStrike" kern="0" cap="none" spc="0" normalizeH="0" noProof="0" dirty="0" err="1" smtClean="0">
                  <a:ln>
                    <a:noFill/>
                  </a:ln>
                  <a:solidFill>
                    <a:srgbClr val="00B050"/>
                  </a:solidFill>
                  <a:effectLst/>
                  <a:uLnTx/>
                  <a:uFillTx/>
                  <a:latin typeface="EC Square Sans Pro Medium"/>
                  <a:sym typeface="EC Square Sans Pro Medium"/>
                </a:rPr>
                <a:t>to</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noProof="0" dirty="0" err="1" smtClean="0">
                  <a:ln>
                    <a:noFill/>
                  </a:ln>
                  <a:solidFill>
                    <a:srgbClr val="00B050"/>
                  </a:solidFill>
                  <a:effectLst/>
                  <a:uLnTx/>
                  <a:uFillTx/>
                  <a:latin typeface="EC Square Sans Pro Medium"/>
                  <a:sym typeface="EC Square Sans Pro Medium"/>
                </a:rPr>
                <a:t>Fork</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noProof="0" dirty="0" err="1" smtClean="0">
                  <a:ln>
                    <a:noFill/>
                  </a:ln>
                  <a:solidFill>
                    <a:srgbClr val="00B050"/>
                  </a:solidFill>
                  <a:effectLst/>
                  <a:uLnTx/>
                  <a:uFillTx/>
                  <a:latin typeface="EC Square Sans Pro Medium"/>
                  <a:sym typeface="EC Square Sans Pro Medium"/>
                </a:rPr>
                <a:t>strategies</a:t>
              </a:r>
              <a:endParaRPr kumimoji="0" sz="1199" b="0" i="0" u="none" strike="noStrike" kern="0" cap="none" spc="0" normalizeH="0" baseline="0" noProof="0" dirty="0">
                <a:ln>
                  <a:noFill/>
                </a:ln>
                <a:solidFill>
                  <a:srgbClr val="00B050"/>
                </a:solidFill>
                <a:effectLst/>
                <a:uLnTx/>
                <a:uFillTx/>
                <a:latin typeface="EC Square Sans Pro Medium"/>
                <a:sym typeface="EC Square Sans Pro Medium"/>
              </a:endParaRPr>
            </a:p>
          </p:txBody>
        </p:sp>
      </p:grpSp>
      <p:grpSp>
        <p:nvGrpSpPr>
          <p:cNvPr id="62" name="Vorm"/>
          <p:cNvGrpSpPr/>
          <p:nvPr/>
        </p:nvGrpSpPr>
        <p:grpSpPr>
          <a:xfrm>
            <a:off x="1744443" y="1550875"/>
            <a:ext cx="2393967" cy="562346"/>
            <a:chOff x="0" y="-1"/>
            <a:chExt cx="2796285" cy="656850"/>
          </a:xfrm>
        </p:grpSpPr>
        <p:sp>
          <p:nvSpPr>
            <p:cNvPr id="63"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64" name="Increasing the EU’s Climate ambition for 2030 and 2050"/>
            <p:cNvSpPr txBox="1"/>
            <p:nvPr/>
          </p:nvSpPr>
          <p:spPr>
            <a:xfrm>
              <a:off x="0" y="61579"/>
              <a:ext cx="2796284" cy="53369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04-03-20 </a:t>
              </a:r>
              <a:b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b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Climate</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Law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proposal</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a:t>
              </a:r>
              <a:endParaRPr kumimoji="0" sz="1199" b="0" i="0" u="none" strike="noStrike" kern="0" cap="none" spc="0" normalizeH="0" baseline="0" noProof="0" dirty="0">
                <a:ln>
                  <a:noFill/>
                </a:ln>
                <a:solidFill>
                  <a:srgbClr val="00B050"/>
                </a:solidFill>
                <a:effectLst/>
                <a:uLnTx/>
                <a:uFillTx/>
                <a:latin typeface="EC Square Sans Pro Medium"/>
                <a:sym typeface="EC Square Sans Pro Medium"/>
              </a:endParaRPr>
            </a:p>
          </p:txBody>
        </p:sp>
      </p:grpSp>
      <p:grpSp>
        <p:nvGrpSpPr>
          <p:cNvPr id="65" name="Vorm"/>
          <p:cNvGrpSpPr/>
          <p:nvPr/>
        </p:nvGrpSpPr>
        <p:grpSpPr>
          <a:xfrm>
            <a:off x="758934" y="3418287"/>
            <a:ext cx="2393967" cy="562346"/>
            <a:chOff x="0" y="-1"/>
            <a:chExt cx="2796285" cy="656850"/>
          </a:xfrm>
        </p:grpSpPr>
        <p:sp>
          <p:nvSpPr>
            <p:cNvPr id="66"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67" name="Increasing the EU’s Climate ambition for 2030 and 2050"/>
            <p:cNvSpPr txBox="1"/>
            <p:nvPr/>
          </p:nvSpPr>
          <p:spPr>
            <a:xfrm>
              <a:off x="0" y="61579"/>
              <a:ext cx="2796284" cy="53369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10-03-20</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Industry</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str.</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Circular</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Economy Action</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Plan</a:t>
              </a:r>
              <a:endParaRPr kumimoji="0" sz="1199" b="0" i="0" u="none" strike="noStrike" kern="0" cap="none" spc="0" normalizeH="0" baseline="0" noProof="0" dirty="0">
                <a:ln>
                  <a:noFill/>
                </a:ln>
                <a:solidFill>
                  <a:srgbClr val="00B050"/>
                </a:solidFill>
                <a:effectLst/>
                <a:uLnTx/>
                <a:uFillTx/>
                <a:latin typeface="EC Square Sans Pro Medium"/>
                <a:sym typeface="EC Square Sans Pro Medium"/>
              </a:endParaRPr>
            </a:p>
          </p:txBody>
        </p:sp>
      </p:grpSp>
      <p:grpSp>
        <p:nvGrpSpPr>
          <p:cNvPr id="69" name="Vorm"/>
          <p:cNvGrpSpPr/>
          <p:nvPr/>
        </p:nvGrpSpPr>
        <p:grpSpPr>
          <a:xfrm>
            <a:off x="4842199" y="4853847"/>
            <a:ext cx="2393967" cy="485312"/>
            <a:chOff x="0" y="-1"/>
            <a:chExt cx="2796285" cy="656850"/>
          </a:xfrm>
        </p:grpSpPr>
        <p:sp>
          <p:nvSpPr>
            <p:cNvPr id="70"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71" name="Increasing the EU’s Climate ambition for 2030 and 2050"/>
            <p:cNvSpPr txBox="1"/>
            <p:nvPr/>
          </p:nvSpPr>
          <p:spPr>
            <a:xfrm>
              <a:off x="0" y="41314"/>
              <a:ext cx="2796284" cy="57422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14-01-20 Green Deal Investment Plan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incl</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Just</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Transition Fund</a:t>
              </a:r>
              <a:endParaRPr kumimoji="0" sz="1199" b="0" i="0" u="none" strike="noStrike" kern="0" cap="none" spc="0" normalizeH="0" baseline="0" noProof="0" dirty="0">
                <a:ln>
                  <a:noFill/>
                </a:ln>
                <a:solidFill>
                  <a:srgbClr val="00B050"/>
                </a:solidFill>
                <a:effectLst/>
                <a:uLnTx/>
                <a:uFillTx/>
                <a:latin typeface="EC Square Sans Pro Medium"/>
                <a:sym typeface="EC Square Sans Pro Medium"/>
              </a:endParaRPr>
            </a:p>
          </p:txBody>
        </p:sp>
      </p:grpSp>
      <p:grpSp>
        <p:nvGrpSpPr>
          <p:cNvPr id="72" name="Vorm"/>
          <p:cNvGrpSpPr/>
          <p:nvPr/>
        </p:nvGrpSpPr>
        <p:grpSpPr>
          <a:xfrm>
            <a:off x="649061" y="2626454"/>
            <a:ext cx="2393967" cy="562346"/>
            <a:chOff x="0" y="-1"/>
            <a:chExt cx="2796285" cy="656850"/>
          </a:xfrm>
        </p:grpSpPr>
        <p:sp>
          <p:nvSpPr>
            <p:cNvPr id="73"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74" name="Increasing the EU’s Climate ambition for 2030 and 2050"/>
            <p:cNvSpPr txBox="1"/>
            <p:nvPr/>
          </p:nvSpPr>
          <p:spPr>
            <a:xfrm>
              <a:off x="0" y="61579"/>
              <a:ext cx="2796284" cy="53369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08-07-20</a:t>
              </a:r>
              <a:b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b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Hydrogen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Strategy</a:t>
              </a:r>
              <a:endParaRPr kumimoji="0" sz="1199" b="0" i="0" u="none" strike="noStrike" kern="0" cap="none" spc="0" normalizeH="0" baseline="0" noProof="0" dirty="0">
                <a:ln>
                  <a:noFill/>
                </a:ln>
                <a:solidFill>
                  <a:srgbClr val="00B050"/>
                </a:solidFill>
                <a:effectLst/>
                <a:uLnTx/>
                <a:uFillTx/>
                <a:latin typeface="EC Square Sans Pro Medium"/>
                <a:sym typeface="EC Square Sans Pro Medium"/>
              </a:endParaRPr>
            </a:p>
          </p:txBody>
        </p:sp>
      </p:grpSp>
      <p:grpSp>
        <p:nvGrpSpPr>
          <p:cNvPr id="75" name="Vorm"/>
          <p:cNvGrpSpPr/>
          <p:nvPr/>
        </p:nvGrpSpPr>
        <p:grpSpPr>
          <a:xfrm>
            <a:off x="1506986" y="4785757"/>
            <a:ext cx="2393967" cy="562346"/>
            <a:chOff x="0" y="-1"/>
            <a:chExt cx="2796285" cy="656850"/>
          </a:xfrm>
        </p:grpSpPr>
        <p:sp>
          <p:nvSpPr>
            <p:cNvPr id="76"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77" name="Increasing the EU’s Climate ambition for 2030 and 2050"/>
            <p:cNvSpPr txBox="1"/>
            <p:nvPr/>
          </p:nvSpPr>
          <p:spPr>
            <a:xfrm>
              <a:off x="0" y="61579"/>
              <a:ext cx="2796284" cy="53369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14-10-20 </a:t>
              </a:r>
              <a:b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b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Renovation</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noProof="0" dirty="0" err="1" smtClean="0">
                  <a:ln>
                    <a:noFill/>
                  </a:ln>
                  <a:solidFill>
                    <a:srgbClr val="00B050"/>
                  </a:solidFill>
                  <a:effectLst/>
                  <a:uLnTx/>
                  <a:uFillTx/>
                  <a:latin typeface="EC Square Sans Pro Medium"/>
                  <a:sym typeface="EC Square Sans Pro Medium"/>
                </a:rPr>
                <a:t>wave</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noProof="0" dirty="0" err="1" smtClean="0">
                  <a:ln>
                    <a:noFill/>
                  </a:ln>
                  <a:solidFill>
                    <a:srgbClr val="00B050"/>
                  </a:solidFill>
                  <a:effectLst/>
                  <a:uLnTx/>
                  <a:uFillTx/>
                  <a:latin typeface="EC Square Sans Pro Medium"/>
                  <a:sym typeface="EC Square Sans Pro Medium"/>
                </a:rPr>
                <a:t>for</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Europe</a:t>
              </a:r>
              <a:endParaRPr kumimoji="0" sz="1199" b="0" i="0" u="none" strike="noStrike" kern="0" cap="none" spc="0" normalizeH="0" baseline="0" noProof="0" dirty="0">
                <a:ln>
                  <a:noFill/>
                </a:ln>
                <a:solidFill>
                  <a:srgbClr val="00B050"/>
                </a:solidFill>
                <a:effectLst/>
                <a:uLnTx/>
                <a:uFillTx/>
                <a:latin typeface="EC Square Sans Pro Medium"/>
                <a:sym typeface="EC Square Sans Pro Medium"/>
              </a:endParaRPr>
            </a:p>
          </p:txBody>
        </p:sp>
      </p:grpSp>
      <p:grpSp>
        <p:nvGrpSpPr>
          <p:cNvPr id="78" name="Vorm"/>
          <p:cNvGrpSpPr/>
          <p:nvPr/>
        </p:nvGrpSpPr>
        <p:grpSpPr>
          <a:xfrm>
            <a:off x="8058699" y="4771840"/>
            <a:ext cx="2393967" cy="562346"/>
            <a:chOff x="0" y="-1"/>
            <a:chExt cx="2796285" cy="656850"/>
          </a:xfrm>
        </p:grpSpPr>
        <p:sp>
          <p:nvSpPr>
            <p:cNvPr id="79" name="Vorm"/>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43491" tIns="43491" rIns="43491" bIns="43491" numCol="1" anchor="ctr">
              <a:noAutofit/>
            </a:bodyPr>
            <a:lstStyle/>
            <a:p>
              <a:pPr marL="0" marR="0" lvl="0" indent="0" algn="ctr" defTabSz="401057" rtl="0" eaLnBrk="1" fontAlgn="auto" latinLnBrk="0" hangingPunct="0">
                <a:lnSpc>
                  <a:spcPct val="100000"/>
                </a:lnSpc>
                <a:spcBef>
                  <a:spcPts val="0"/>
                </a:spcBef>
                <a:spcAft>
                  <a:spcPts val="0"/>
                </a:spcAft>
                <a:buClrTx/>
                <a:buSzTx/>
                <a:buFontTx/>
                <a:buNone/>
                <a:tabLst/>
                <a:defRPr>
                  <a:latin typeface="Helvetica Neue Medium"/>
                  <a:ea typeface="Helvetica Neue Medium"/>
                  <a:cs typeface="Helvetica Neue Medium"/>
                  <a:sym typeface="Helvetica Neue Medium"/>
                </a:defRPr>
              </a:pPr>
              <a:endParaRPr kumimoji="0" sz="162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80" name="Increasing the EU’s Climate ambition for 2030 and 2050"/>
            <p:cNvSpPr txBox="1"/>
            <p:nvPr/>
          </p:nvSpPr>
          <p:spPr>
            <a:xfrm>
              <a:off x="0" y="61579"/>
              <a:ext cx="2796284" cy="53369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491" tIns="43491" rIns="43491" bIns="43491"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pPr marL="0" marR="0" lvl="0" indent="0" algn="ctr" defTabSz="401057" rtl="0" eaLnBrk="1" fontAlgn="auto" latinLnBrk="0" hangingPunct="0">
                <a:lnSpc>
                  <a:spcPct val="100000"/>
                </a:lnSpc>
                <a:spcBef>
                  <a:spcPts val="0"/>
                </a:spcBef>
                <a:spcAft>
                  <a:spcPts val="0"/>
                </a:spcAft>
                <a:buClrTx/>
                <a:buSzTx/>
                <a:buFontTx/>
                <a:buNone/>
                <a:tabLst/>
                <a:defRPr/>
              </a:pP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In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the</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Commission</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work</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a:t>
              </a:r>
              <a:r>
                <a:rPr kumimoji="0" lang="de-LU" sz="1199" b="0" i="0" u="none" strike="noStrike" kern="0" cap="none" spc="0" normalizeH="0" baseline="0" noProof="0" dirty="0" err="1" smtClean="0">
                  <a:ln>
                    <a:noFill/>
                  </a:ln>
                  <a:solidFill>
                    <a:srgbClr val="00B050"/>
                  </a:solidFill>
                  <a:effectLst/>
                  <a:uLnTx/>
                  <a:uFillTx/>
                  <a:latin typeface="EC Square Sans Pro Medium"/>
                  <a:sym typeface="EC Square Sans Pro Medium"/>
                </a:rPr>
                <a:t>programme</a:t>
              </a:r>
              <a:r>
                <a:rPr kumimoji="0" lang="de-LU" sz="1199" b="0" i="0" u="none" strike="noStrike" kern="0" cap="none" spc="0" normalizeH="0" baseline="0" noProof="0" dirty="0" smtClean="0">
                  <a:ln>
                    <a:noFill/>
                  </a:ln>
                  <a:solidFill>
                    <a:srgbClr val="00B050"/>
                  </a:solidFill>
                  <a:effectLst/>
                  <a:uLnTx/>
                  <a:uFillTx/>
                  <a:latin typeface="EC Square Sans Pro Medium"/>
                  <a:sym typeface="EC Square Sans Pro Medium"/>
                </a:rPr>
                <a:t> 2021</a:t>
              </a:r>
              <a:r>
                <a:rPr kumimoji="0" lang="de-LU" sz="1199" b="0" i="0" u="none" strike="noStrike" kern="0" cap="none" spc="0" normalizeH="0" noProof="0" dirty="0" smtClean="0">
                  <a:ln>
                    <a:noFill/>
                  </a:ln>
                  <a:solidFill>
                    <a:srgbClr val="00B050"/>
                  </a:solidFill>
                  <a:effectLst/>
                  <a:uLnTx/>
                  <a:uFillTx/>
                  <a:latin typeface="EC Square Sans Pro Medium"/>
                  <a:sym typeface="EC Square Sans Pro Medium"/>
                </a:rPr>
                <a:t> </a:t>
              </a:r>
              <a:endParaRPr kumimoji="0" sz="1199" b="0" i="0" u="none" strike="noStrike" kern="0" cap="none" spc="0" normalizeH="0" baseline="0" noProof="0" dirty="0">
                <a:ln>
                  <a:noFill/>
                </a:ln>
                <a:solidFill>
                  <a:srgbClr val="00B050"/>
                </a:solidFill>
                <a:effectLst/>
                <a:uLnTx/>
                <a:uFillTx/>
                <a:latin typeface="EC Square Sans Pro Medium"/>
                <a:sym typeface="EC Square Sans Pro Medium"/>
              </a:endParaRPr>
            </a:p>
          </p:txBody>
        </p:sp>
      </p:grpSp>
    </p:spTree>
    <p:extLst>
      <p:ext uri="{BB962C8B-B14F-4D97-AF65-F5344CB8AC3E}">
        <p14:creationId xmlns:p14="http://schemas.microsoft.com/office/powerpoint/2010/main" val="3676762813"/>
      </p:ext>
    </p:extLst>
  </p:cSld>
  <p:clrMapOvr>
    <a:masterClrMapping/>
  </p:clrMapOvr>
  <p:transition spd="med"/>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482860"/>
            <a:ext cx="10706928" cy="782357"/>
          </a:xfrm>
        </p:spPr>
        <p:txBody>
          <a:bodyPr/>
          <a:lstStyle/>
          <a:p>
            <a:r>
              <a:rPr lang="de-LU" dirty="0" err="1">
                <a:latin typeface="Bahnschrift" panose="020B0502040204020203" pitchFamily="34" charset="0"/>
              </a:rPr>
              <a:t>Shaping</a:t>
            </a:r>
            <a:r>
              <a:rPr lang="de-LU" dirty="0">
                <a:latin typeface="Bahnschrift" panose="020B0502040204020203" pitchFamily="34" charset="0"/>
              </a:rPr>
              <a:t> </a:t>
            </a:r>
            <a:r>
              <a:rPr lang="de-LU" dirty="0" err="1">
                <a:latin typeface="Bahnschrift" panose="020B0502040204020203" pitchFamily="34" charset="0"/>
              </a:rPr>
              <a:t>Europe's</a:t>
            </a:r>
            <a:r>
              <a:rPr lang="de-LU" dirty="0">
                <a:latin typeface="Bahnschrift" panose="020B0502040204020203" pitchFamily="34" charset="0"/>
              </a:rPr>
              <a:t> digital </a:t>
            </a:r>
            <a:r>
              <a:rPr lang="de-LU" dirty="0" err="1" smtClean="0">
                <a:latin typeface="Bahnschrift" panose="020B0502040204020203" pitchFamily="34" charset="0"/>
              </a:rPr>
              <a:t>future</a:t>
            </a:r>
            <a:r>
              <a:rPr lang="de-LU" dirty="0" smtClean="0">
                <a:latin typeface="Bahnschrift" panose="020B0502040204020203" pitchFamily="34" charset="0"/>
              </a:rPr>
              <a:t> – 19/02/2020</a:t>
            </a:r>
            <a:endParaRPr lang="en-GB" dirty="0">
              <a:latin typeface="Bahnschrift" panose="020B0502040204020203" pitchFamily="34" charset="0"/>
            </a:endParaRPr>
          </a:p>
        </p:txBody>
      </p:sp>
      <p:pic>
        <p:nvPicPr>
          <p:cNvPr id="7" name="Picture 6"/>
          <p:cNvPicPr>
            <a:picLocks noChangeAspect="1"/>
          </p:cNvPicPr>
          <p:nvPr/>
        </p:nvPicPr>
        <p:blipFill>
          <a:blip r:embed="rId2"/>
          <a:stretch>
            <a:fillRect/>
          </a:stretch>
        </p:blipFill>
        <p:spPr>
          <a:xfrm>
            <a:off x="1557337" y="1456955"/>
            <a:ext cx="7560000" cy="5401045"/>
          </a:xfrm>
          <a:prstGeom prst="rect">
            <a:avLst/>
          </a:prstGeom>
        </p:spPr>
      </p:pic>
    </p:spTree>
    <p:extLst>
      <p:ext uri="{BB962C8B-B14F-4D97-AF65-F5344CB8AC3E}">
        <p14:creationId xmlns:p14="http://schemas.microsoft.com/office/powerpoint/2010/main" val="4114043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211766" y="1785520"/>
            <a:ext cx="5328000" cy="3906435"/>
          </a:xfrm>
        </p:spPr>
        <p:txBody>
          <a:bodyPr/>
          <a:lstStyle/>
          <a:p>
            <a:pPr marL="0" indent="0">
              <a:buNone/>
            </a:pPr>
            <a:r>
              <a:rPr lang="en-US" b="1" u="sng" dirty="0" smtClean="0">
                <a:solidFill>
                  <a:schemeClr val="tx2"/>
                </a:solidFill>
                <a:latin typeface="Bahnschrift" panose="020B0502040204020203" pitchFamily="34" charset="0"/>
              </a:rPr>
              <a:t>Financing </a:t>
            </a:r>
            <a:r>
              <a:rPr lang="en-US" b="1" u="sng" dirty="0" err="1" smtClean="0">
                <a:solidFill>
                  <a:schemeClr val="tx2"/>
                </a:solidFill>
                <a:latin typeface="Bahnschrift" panose="020B0502040204020203" pitchFamily="34" charset="0"/>
              </a:rPr>
              <a:t>programmes</a:t>
            </a:r>
            <a:r>
              <a:rPr lang="en-US" b="1" u="sng" dirty="0" smtClean="0">
                <a:solidFill>
                  <a:schemeClr val="tx2"/>
                </a:solidFill>
                <a:latin typeface="Bahnschrift" panose="020B0502040204020203" pitchFamily="34" charset="0"/>
              </a:rPr>
              <a:t> </a:t>
            </a:r>
          </a:p>
          <a:p>
            <a:pPr marL="0" indent="0">
              <a:buNone/>
            </a:pPr>
            <a:r>
              <a:rPr lang="en-US" dirty="0" smtClean="0">
                <a:latin typeface="Bahnschrift" panose="020B0502040204020203" pitchFamily="34" charset="0"/>
              </a:rPr>
              <a:t>Direct impact on priorities of </a:t>
            </a:r>
            <a:r>
              <a:rPr lang="en-US" dirty="0" err="1" smtClean="0">
                <a:latin typeface="Bahnschrift" panose="020B0502040204020203" pitchFamily="34" charset="0"/>
              </a:rPr>
              <a:t>programmes</a:t>
            </a:r>
            <a:r>
              <a:rPr lang="en-US" dirty="0" smtClean="0">
                <a:latin typeface="Bahnschrift" panose="020B0502040204020203" pitchFamily="34" charset="0"/>
              </a:rPr>
              <a:t> 2021-27 – even if proposal were drafted earlier</a:t>
            </a:r>
          </a:p>
          <a:p>
            <a:pPr marL="0" indent="0">
              <a:buNone/>
            </a:pPr>
            <a:r>
              <a:rPr lang="en-US" dirty="0" smtClean="0">
                <a:latin typeface="Bahnschrift" panose="020B0502040204020203" pitchFamily="34" charset="0"/>
              </a:rPr>
              <a:t>No agreement on ‚Multiannual Financial Framework‘ and ‚Recovery and Resilience Fund‘ (€750Mrd – 40% Green Transformation)</a:t>
            </a:r>
          </a:p>
          <a:p>
            <a:pPr marL="0" indent="0">
              <a:buNone/>
            </a:pPr>
            <a:r>
              <a:rPr lang="en-US" dirty="0" smtClean="0">
                <a:latin typeface="Bahnschrift" panose="020B0502040204020203" pitchFamily="34" charset="0"/>
              </a:rPr>
              <a:t>Independent investment strategy of EIB (new ‚Climate bank‘)</a:t>
            </a:r>
          </a:p>
        </p:txBody>
      </p:sp>
      <p:sp>
        <p:nvSpPr>
          <p:cNvPr id="7" name="Content Placeholder 6"/>
          <p:cNvSpPr>
            <a:spLocks noGrp="1"/>
          </p:cNvSpPr>
          <p:nvPr>
            <p:ph sz="half" idx="2"/>
          </p:nvPr>
        </p:nvSpPr>
        <p:spPr>
          <a:xfrm>
            <a:off x="883766" y="1785520"/>
            <a:ext cx="5328000" cy="3906435"/>
          </a:xfrm>
        </p:spPr>
        <p:txBody>
          <a:bodyPr/>
          <a:lstStyle/>
          <a:p>
            <a:r>
              <a:rPr lang="de-LU" b="1" u="sng" dirty="0" smtClean="0">
                <a:solidFill>
                  <a:schemeClr val="tx2"/>
                </a:solidFill>
                <a:latin typeface="Bahnschrift" panose="020B0502040204020203" pitchFamily="34" charset="0"/>
              </a:rPr>
              <a:t>Legislative initiatives</a:t>
            </a:r>
          </a:p>
          <a:p>
            <a:r>
              <a:rPr lang="en-US" dirty="0" smtClean="0">
                <a:latin typeface="Bahnschrift" panose="020B0502040204020203" pitchFamily="34" charset="0"/>
              </a:rPr>
              <a:t>Go through discussions in EP and Council – see Climate law agreement in EP, yet no position in Council</a:t>
            </a:r>
          </a:p>
          <a:p>
            <a:r>
              <a:rPr lang="en-US" dirty="0" smtClean="0">
                <a:latin typeface="Bahnschrift" panose="020B0502040204020203" pitchFamily="34" charset="0"/>
              </a:rPr>
              <a:t>Many concrete initiatives to be launched in 2021/22, presented to EP And Member States and conclude within the mandate of the Commission (2024)</a:t>
            </a:r>
            <a:endParaRPr lang="en-US" dirty="0">
              <a:latin typeface="Bahnschrift" panose="020B0502040204020203" pitchFamily="34" charset="0"/>
            </a:endParaRPr>
          </a:p>
        </p:txBody>
      </p:sp>
      <p:sp>
        <p:nvSpPr>
          <p:cNvPr id="5" name="Title 4"/>
          <p:cNvSpPr>
            <a:spLocks noGrp="1"/>
          </p:cNvSpPr>
          <p:nvPr>
            <p:ph type="title"/>
          </p:nvPr>
        </p:nvSpPr>
        <p:spPr>
          <a:xfrm>
            <a:off x="970722" y="482860"/>
            <a:ext cx="10611678" cy="782357"/>
          </a:xfrm>
        </p:spPr>
        <p:txBody>
          <a:bodyPr/>
          <a:lstStyle/>
          <a:p>
            <a:r>
              <a:rPr lang="de-LU" sz="3200" dirty="0" smtClean="0">
                <a:latin typeface="Bahnschrift" panose="020B0502040204020203" pitchFamily="34" charset="0"/>
              </a:rPr>
              <a:t>Policy initiatives </a:t>
            </a:r>
            <a:r>
              <a:rPr lang="de-LU" sz="3200" dirty="0" err="1" smtClean="0">
                <a:latin typeface="Bahnschrift" panose="020B0502040204020203" pitchFamily="34" charset="0"/>
              </a:rPr>
              <a:t>and</a:t>
            </a:r>
            <a:r>
              <a:rPr lang="de-LU" sz="3200" dirty="0" smtClean="0">
                <a:latin typeface="Bahnschrift" panose="020B0502040204020203" pitchFamily="34" charset="0"/>
              </a:rPr>
              <a:t> </a:t>
            </a:r>
            <a:r>
              <a:rPr lang="de-LU" sz="3200" dirty="0" err="1" smtClean="0">
                <a:latin typeface="Bahnschrift" panose="020B0502040204020203" pitchFamily="34" charset="0"/>
              </a:rPr>
              <a:t>funding</a:t>
            </a:r>
            <a:r>
              <a:rPr lang="de-LU" sz="3200" dirty="0" smtClean="0">
                <a:latin typeface="Bahnschrift" panose="020B0502040204020203" pitchFamily="34" charset="0"/>
              </a:rPr>
              <a:t> </a:t>
            </a:r>
            <a:r>
              <a:rPr lang="de-LU" sz="3200" dirty="0" err="1" smtClean="0">
                <a:latin typeface="Bahnschrift" panose="020B0502040204020203" pitchFamily="34" charset="0"/>
              </a:rPr>
              <a:t>programmes</a:t>
            </a:r>
            <a:r>
              <a:rPr lang="de-LU" sz="3200" dirty="0" smtClean="0">
                <a:latin typeface="Bahnschrift" panose="020B0502040204020203" pitchFamily="34" charset="0"/>
              </a:rPr>
              <a:t> – </a:t>
            </a:r>
            <a:r>
              <a:rPr lang="de-LU" sz="3200" dirty="0" err="1" smtClean="0">
                <a:latin typeface="Bahnschrift" panose="020B0502040204020203" pitchFamily="34" charset="0"/>
              </a:rPr>
              <a:t>what‘s</a:t>
            </a:r>
            <a:r>
              <a:rPr lang="de-LU" sz="3200" dirty="0" smtClean="0">
                <a:latin typeface="Bahnschrift" panose="020B0502040204020203" pitchFamily="34" charset="0"/>
              </a:rPr>
              <a:t> </a:t>
            </a:r>
            <a:r>
              <a:rPr lang="de-LU" sz="3200" dirty="0" err="1" smtClean="0">
                <a:latin typeface="Bahnschrift" panose="020B0502040204020203" pitchFamily="34" charset="0"/>
              </a:rPr>
              <a:t>next</a:t>
            </a:r>
            <a:r>
              <a:rPr lang="de-LU" sz="3200" dirty="0" smtClean="0">
                <a:latin typeface="Bahnschrift" panose="020B0502040204020203" pitchFamily="34" charset="0"/>
              </a:rPr>
              <a:t>?</a:t>
            </a:r>
            <a:endParaRPr lang="en-GB" sz="3200" dirty="0">
              <a:latin typeface="Bahnschrift" panose="020B0502040204020203" pitchFamily="34" charset="0"/>
            </a:endParaRPr>
          </a:p>
        </p:txBody>
      </p:sp>
    </p:spTree>
    <p:extLst>
      <p:ext uri="{BB962C8B-B14F-4D97-AF65-F5344CB8AC3E}">
        <p14:creationId xmlns:p14="http://schemas.microsoft.com/office/powerpoint/2010/main" val="425016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70188" y="1595604"/>
            <a:ext cx="10156297" cy="2387600"/>
          </a:xfrm>
        </p:spPr>
        <p:txBody>
          <a:bodyPr/>
          <a:lstStyle/>
          <a:p>
            <a:r>
              <a:rPr lang="de-DE" sz="4000" dirty="0" err="1" smtClean="0">
                <a:latin typeface="Bahnschrift" panose="020B0502040204020203" pitchFamily="34" charset="0"/>
              </a:rPr>
              <a:t>Supporting</a:t>
            </a:r>
            <a:r>
              <a:rPr lang="de-DE" sz="4000" dirty="0" smtClean="0">
                <a:latin typeface="Bahnschrift" panose="020B0502040204020203" pitchFamily="34" charset="0"/>
              </a:rPr>
              <a:t> </a:t>
            </a:r>
            <a:r>
              <a:rPr lang="de-DE" sz="4000" dirty="0" err="1" smtClean="0">
                <a:latin typeface="Bahnschrift" panose="020B0502040204020203" pitchFamily="34" charset="0"/>
              </a:rPr>
              <a:t>innovation</a:t>
            </a:r>
            <a:r>
              <a:rPr lang="de-DE" sz="4000" dirty="0" smtClean="0">
                <a:latin typeface="Bahnschrift" panose="020B0502040204020203" pitchFamily="34" charset="0"/>
              </a:rPr>
              <a:t> </a:t>
            </a:r>
            <a:r>
              <a:rPr lang="de-DE" sz="4000" dirty="0" err="1" smtClean="0">
                <a:latin typeface="Bahnschrift" panose="020B0502040204020203" pitchFamily="34" charset="0"/>
              </a:rPr>
              <a:t>and</a:t>
            </a:r>
            <a:r>
              <a:rPr lang="de-DE" sz="4000" dirty="0" smtClean="0">
                <a:latin typeface="Bahnschrift" panose="020B0502040204020203" pitchFamily="34" charset="0"/>
              </a:rPr>
              <a:t> a </a:t>
            </a:r>
            <a:r>
              <a:rPr lang="de-DE" sz="4000" dirty="0" err="1" smtClean="0">
                <a:latin typeface="Bahnschrift" panose="020B0502040204020203" pitchFamily="34" charset="0"/>
              </a:rPr>
              <a:t>transformation</a:t>
            </a:r>
            <a:r>
              <a:rPr lang="de-DE" sz="4000" dirty="0" smtClean="0">
                <a:latin typeface="Bahnschrift" panose="020B0502040204020203" pitchFamily="34" charset="0"/>
              </a:rPr>
              <a:t> of </a:t>
            </a:r>
            <a:r>
              <a:rPr lang="de-DE" sz="4000" dirty="0" err="1" smtClean="0">
                <a:latin typeface="Bahnschrift" panose="020B0502040204020203" pitchFamily="34" charset="0"/>
              </a:rPr>
              <a:t>society</a:t>
            </a:r>
            <a:endParaRPr lang="en-GB" sz="4000" dirty="0">
              <a:latin typeface="Bahnschrift" panose="020B0502040204020203" pitchFamily="34" charset="0"/>
            </a:endParaRPr>
          </a:p>
        </p:txBody>
      </p:sp>
    </p:spTree>
    <p:extLst>
      <p:ext uri="{BB962C8B-B14F-4D97-AF65-F5344CB8AC3E}">
        <p14:creationId xmlns:p14="http://schemas.microsoft.com/office/powerpoint/2010/main" val="751279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468470"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68470"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1292</TotalTime>
  <Words>2030</Words>
  <Application>Microsoft Office PowerPoint</Application>
  <PresentationFormat>Widescreen</PresentationFormat>
  <Paragraphs>177</Paragraphs>
  <Slides>15</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15</vt:i4>
      </vt:variant>
    </vt:vector>
  </HeadingPairs>
  <TitlesOfParts>
    <vt:vector size="30" baseType="lpstr">
      <vt:lpstr>MS Gothic</vt:lpstr>
      <vt:lpstr>Arial</vt:lpstr>
      <vt:lpstr>Bahnschrift</vt:lpstr>
      <vt:lpstr>Bahnschrift Light SemiCondensed</vt:lpstr>
      <vt:lpstr>Calibri</vt:lpstr>
      <vt:lpstr>EC Square Sans Pro</vt:lpstr>
      <vt:lpstr>EC Square Sans Pro Medium</vt:lpstr>
      <vt:lpstr>Helvetica</vt:lpstr>
      <vt:lpstr>Helvetica Light</vt:lpstr>
      <vt:lpstr>Helvetica Neue</vt:lpstr>
      <vt:lpstr>Helvetica Neue Light</vt:lpstr>
      <vt:lpstr>Helvetica Neue Medium</vt:lpstr>
      <vt:lpstr>Helvetica Neue Thin</vt:lpstr>
      <vt:lpstr>Office Theme</vt:lpstr>
      <vt:lpstr>White</vt:lpstr>
      <vt:lpstr>Joining forces for green recovery  and digital transition –  creating synergies with Horizon Europe </vt:lpstr>
      <vt:lpstr>The „European Green Deal“ – An introduction   Creating synergies between programmes</vt:lpstr>
      <vt:lpstr>PowerPoint Presentation</vt:lpstr>
      <vt:lpstr>PowerPoint Presentation</vt:lpstr>
      <vt:lpstr>Annual sustainable growth strategy:  A new economic narrative</vt:lpstr>
      <vt:lpstr>PowerPoint Presentation</vt:lpstr>
      <vt:lpstr>Shaping Europe's digital future – 19/02/2020</vt:lpstr>
      <vt:lpstr>Policy initiatives and funding programmes – what‘s next?</vt:lpstr>
      <vt:lpstr>Supporting innovation and a transformation of society</vt:lpstr>
      <vt:lpstr>COVID- crisis recovery: ‚Back to normal‘ or ‚Renewal &amp; jump forward‘? </vt:lpstr>
      <vt:lpstr>Pillar 2 - Clusters Global challenges and industrial competitiveness </vt:lpstr>
      <vt:lpstr>PowerPoint Presentation</vt:lpstr>
      <vt:lpstr>Embracing ‚transitions‘ in Horizon, Cohesion and Recovery funding</vt:lpstr>
      <vt:lpstr>Transitions need comprehensive support</vt:lpstr>
      <vt:lpstr>  Collaborate !        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SCHADE Sven (RTD)</dc:creator>
  <cp:lastModifiedBy>SCHADE Sven (RTD)</cp:lastModifiedBy>
  <cp:revision>46</cp:revision>
  <dcterms:created xsi:type="dcterms:W3CDTF">2020-10-19T18:12:23Z</dcterms:created>
  <dcterms:modified xsi:type="dcterms:W3CDTF">2020-12-01T17:33:37Z</dcterms:modified>
</cp:coreProperties>
</file>