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256" r:id="rId5"/>
    <p:sldId id="265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65"/>
            <p14:sldId id="277"/>
            <p14:sldId id="278"/>
          </p14:sldIdLst>
        </p14:section>
        <p14:section name="Design, Impress, Work Together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3F2E-957E-4529-AD53-2910005D435F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266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767E-803F-4EF9-94F2-9C10BCF69271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034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7660-6AFD-432B-9D0C-24A7C16B322C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6181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7A16-438E-4286-8CE3-5A0C722E6255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4223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9CB2-0DDA-43B0-9687-6FDAAFBCFFC3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0645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046D-2548-4707-A60D-4558410D4407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7990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7C37-6F4E-44F4-8B0C-AE3DA93A43C3}" type="datetime1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7975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F6B7-89BF-4887-85FA-89B5B1D103BA}" type="datetime1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8833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C860-9A66-45D2-A321-BF70E3A9C579}" type="datetime1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5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76FC6B5-5706-45C6-841D-41D974A8E44E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6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9E7E-32ED-40A1-8626-F056E836EFDF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9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923A9F9-8C85-4879-879E-EE9789E5E60C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70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103" y="1067589"/>
            <a:ext cx="10058400" cy="356616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4800" b="1" dirty="0" smtClean="0"/>
              <a:t>Политически риск през 2021 г.</a:t>
            </a:r>
            <a:br>
              <a:rPr lang="bg-BG" sz="4800" b="1" dirty="0" smtClean="0"/>
            </a:br>
            <a:r>
              <a:rPr lang="en-US" sz="4000" dirty="0" smtClean="0"/>
              <a:t>(</a:t>
            </a:r>
            <a:r>
              <a:rPr lang="ru-RU" sz="4000" dirty="0" smtClean="0"/>
              <a:t>2021</a:t>
            </a:r>
            <a:r>
              <a:rPr lang="en-US" sz="4000" dirty="0"/>
              <a:t> </a:t>
            </a:r>
            <a:r>
              <a:rPr lang="bg-BG" sz="4000" dirty="0" smtClean="0"/>
              <a:t>г.: </a:t>
            </a:r>
            <a:r>
              <a:rPr lang="ru-RU" sz="4000" dirty="0" smtClean="0"/>
              <a:t>избори </a:t>
            </a:r>
            <a:r>
              <a:rPr lang="ru-RU" sz="4000" dirty="0"/>
              <a:t>и икономика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Пред </a:t>
            </a:r>
            <a:r>
              <a:rPr lang="ru-RU" sz="4000" dirty="0"/>
              <a:t>кои сектори се очертават най-големите предизвикателства?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Близо </a:t>
            </a:r>
            <a:r>
              <a:rPr lang="ru-RU" sz="4000" dirty="0"/>
              <a:t>ли е икономическото възстановяване</a:t>
            </a:r>
            <a:r>
              <a:rPr lang="ru-RU" sz="4000" dirty="0" smtClean="0"/>
              <a:t>?)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68" y="5230872"/>
            <a:ext cx="10058400" cy="1143000"/>
          </a:xfrm>
        </p:spPr>
        <p:txBody>
          <a:bodyPr>
            <a:normAutofit/>
          </a:bodyPr>
          <a:lstStyle/>
          <a:p>
            <a:r>
              <a:rPr lang="bg-BG" dirty="0" smtClean="0"/>
              <a:t>Красен </a:t>
            </a:r>
            <a:r>
              <a:rPr lang="bg-BG" dirty="0" err="1" smtClean="0"/>
              <a:t>станчев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Традиционни стопански рискове в изборните цикли на България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400" b="1" dirty="0" smtClean="0"/>
              <a:t>Фиск:</a:t>
            </a:r>
            <a:r>
              <a:rPr lang="bg-BG" sz="2400" dirty="0" smtClean="0"/>
              <a:t> 250-300 млн лв увеличение на необосновани разходи </a:t>
            </a:r>
          </a:p>
          <a:p>
            <a:r>
              <a:rPr lang="bg-BG" sz="2400" dirty="0" smtClean="0"/>
              <a:t>По </a:t>
            </a:r>
            <a:r>
              <a:rPr lang="bg-BG" sz="2400" b="1" dirty="0" smtClean="0"/>
              <a:t>данни на ИПИ</a:t>
            </a:r>
            <a:r>
              <a:rPr lang="bg-BG" sz="2400" dirty="0" smtClean="0"/>
              <a:t>: Правителствени </a:t>
            </a:r>
            <a:r>
              <a:rPr lang="bg-BG" sz="2400" dirty="0"/>
              <a:t>у</a:t>
            </a:r>
            <a:r>
              <a:rPr lang="bg-BG" sz="2400" dirty="0" smtClean="0"/>
              <a:t>спехи и провали </a:t>
            </a:r>
            <a:r>
              <a:rPr lang="en-US" sz="2400" dirty="0" smtClean="0"/>
              <a:t>=</a:t>
            </a:r>
            <a:r>
              <a:rPr lang="bg-BG" sz="2400" dirty="0" smtClean="0"/>
              <a:t> средно по 0.5% от БВП в „нормални“ години </a:t>
            </a:r>
            <a:endParaRPr lang="en-US" sz="2400" dirty="0"/>
          </a:p>
          <a:p>
            <a:r>
              <a:rPr lang="bg-BG" sz="2400" dirty="0" smtClean="0"/>
              <a:t>Засилване на </a:t>
            </a:r>
            <a:r>
              <a:rPr lang="bg-BG" sz="2400" b="1" dirty="0" smtClean="0"/>
              <a:t>ролята парламентарните балансьори</a:t>
            </a:r>
            <a:r>
              <a:rPr lang="bg-BG" sz="2400" dirty="0" smtClean="0"/>
              <a:t>: </a:t>
            </a:r>
            <a:r>
              <a:rPr lang="bg-BG" sz="2400" dirty="0" smtClean="0"/>
              <a:t>ДПС и други</a:t>
            </a:r>
            <a:endParaRPr lang="en-US" sz="2400" dirty="0"/>
          </a:p>
          <a:p>
            <a:r>
              <a:rPr lang="bg-BG" sz="2400" b="1" dirty="0" smtClean="0"/>
              <a:t>Разхлабване на фиска на местно равнище</a:t>
            </a:r>
            <a:r>
              <a:rPr lang="bg-BG" sz="2400" dirty="0" smtClean="0"/>
              <a:t>: виж годишните издания на ЧКПР</a:t>
            </a:r>
            <a:endParaRPr lang="bg-BG" sz="2400" dirty="0"/>
          </a:p>
          <a:p>
            <a:r>
              <a:rPr lang="bg-BG" sz="2400" b="1" dirty="0" smtClean="0"/>
              <a:t>Напрежение в спестовните отрасли</a:t>
            </a:r>
            <a:r>
              <a:rPr lang="bg-BG" sz="2400" dirty="0" smtClean="0"/>
              <a:t>: ДОО, НЗОК и (донякъде) образование – най-силно през 2008-2009 г., но също и 2015 г. </a:t>
            </a:r>
          </a:p>
          <a:p>
            <a:r>
              <a:rPr lang="bg-BG" sz="2400" b="1" dirty="0" smtClean="0"/>
              <a:t>Държавни поръчки </a:t>
            </a:r>
            <a:r>
              <a:rPr lang="bg-BG" sz="2400" dirty="0" smtClean="0"/>
              <a:t>и трансфери от ЕС, смяна на коалиции и ротация на клиентела</a:t>
            </a:r>
            <a:endParaRPr lang="bg-BG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9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Особености на 2021 и следващите години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1731"/>
          </a:xfrm>
        </p:spPr>
        <p:txBody>
          <a:bodyPr>
            <a:normAutofit/>
          </a:bodyPr>
          <a:lstStyle/>
          <a:p>
            <a:r>
              <a:rPr lang="bg-BG" dirty="0" smtClean="0"/>
              <a:t>Същото, но </a:t>
            </a:r>
            <a:r>
              <a:rPr lang="bg-BG" b="1" dirty="0" smtClean="0"/>
              <a:t>амплифицирано поради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b="1" dirty="0" smtClean="0"/>
              <a:t> общи основателни причини – </a:t>
            </a:r>
            <a:r>
              <a:rPr lang="en-US" b="1" dirty="0" smtClean="0"/>
              <a:t>COVID-19, </a:t>
            </a:r>
            <a:r>
              <a:rPr lang="bg-BG" b="1" dirty="0" smtClean="0"/>
              <a:t>ЕС като кредитор от последна инстанция и др.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b="1" dirty="0" smtClean="0"/>
              <a:t>Особености на политическото представителство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b="1" dirty="0" smtClean="0"/>
              <a:t>Разклатена легитимност</a:t>
            </a:r>
          </a:p>
          <a:p>
            <a:pPr marL="0" indent="0">
              <a:buNone/>
            </a:pPr>
            <a:r>
              <a:rPr lang="bg-BG" b="1" dirty="0" smtClean="0"/>
              <a:t>Нови фактори на риска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b="1" dirty="0"/>
              <a:t> </a:t>
            </a:r>
            <a:r>
              <a:rPr lang="bg-BG" b="1" dirty="0" smtClean="0"/>
              <a:t>Промяна в устройството на публичните финанси (двойни дъна в дефицита)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b="1" dirty="0" smtClean="0"/>
              <a:t>Исторически ниски лихви в стартовата година на политическия цикъл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b="1" dirty="0" smtClean="0"/>
              <a:t>Извънредна ситуация в банковото дело – рискове от възстановяването на </a:t>
            </a:r>
            <a:r>
              <a:rPr lang="en-US" b="1" dirty="0" smtClean="0"/>
              <a:t>business as usual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5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440"/>
          </a:xfrm>
        </p:spPr>
        <p:txBody>
          <a:bodyPr>
            <a:normAutofit fontScale="90000"/>
          </a:bodyPr>
          <a:lstStyle/>
          <a:p>
            <a:r>
              <a:rPr lang="bg-BG" b="1" dirty="0" smtClean="0"/>
              <a:t>Нови политически въжделения и икономически реалии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68193"/>
            <a:ext cx="10058400" cy="4400902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Clr>
                <a:srgbClr val="E48312"/>
              </a:buClr>
              <a:buNone/>
            </a:pPr>
            <a:r>
              <a:rPr lang="bg-BG" sz="19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Въжделения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Ø"/>
            </a:pPr>
            <a:r>
              <a:rPr lang="bg-BG" sz="19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Общо </a:t>
            </a:r>
            <a:r>
              <a:rPr lang="bg-BG" sz="1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обществено настроение за „компенсации“ от страна на фиска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Ø"/>
            </a:pPr>
            <a:r>
              <a:rPr lang="bg-BG" sz="1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Общо политическо настроение за държавен интервенционизъм в стопанството, </a:t>
            </a:r>
            <a:r>
              <a:rPr lang="bg-BG" sz="19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споделено от практически всички партии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Ø"/>
            </a:pPr>
            <a:r>
              <a:rPr lang="bg-BG" sz="19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Засилване на възгледите за отмяна на равния данък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bg-BG" sz="19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Стопански реалии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По макро- и микроикономически причини, както и по чисто политически причини, подходът „икономическият растеж е добър за бедните“, който извади повечето граждани на България от риск от бедност от 1998 г., </a:t>
            </a:r>
            <a:r>
              <a:rPr lang="ru-RU" sz="19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спира да </a:t>
            </a:r>
            <a:r>
              <a:rPr lang="ru-RU" sz="1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работи сам по себе </a:t>
            </a:r>
            <a:r>
              <a:rPr lang="ru-RU" sz="19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си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потенциалът </a:t>
            </a:r>
            <a:r>
              <a:rPr lang="ru-RU" sz="1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за растеж </a:t>
            </a:r>
            <a:r>
              <a:rPr lang="ru-RU" sz="19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отслабва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икономическият </a:t>
            </a:r>
            <a:r>
              <a:rPr lang="ru-RU" sz="1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растеж 2013-2019 г. е половината от темпа си от десетилетието преди 2008 г., </a:t>
            </a:r>
            <a:endParaRPr lang="ru-RU" sz="1900" b="1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ръстът </a:t>
            </a:r>
            <a:r>
              <a:rPr lang="ru-RU" sz="1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на създаване на работни места и инвестиции е 1/10 от темповете преди рецесията 2009-2010, </a:t>
            </a:r>
            <a:endParaRPr lang="ru-RU" sz="1900" b="1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производителността </a:t>
            </a:r>
            <a:r>
              <a:rPr lang="ru-RU" sz="1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расте с 30% по-бавно, отколкото преди </a:t>
            </a:r>
            <a:r>
              <a:rPr lang="ru-RU" sz="19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2011.</a:t>
            </a:r>
            <a:endParaRPr lang="bg-BG" sz="1900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Ø"/>
            </a:pPr>
            <a:endParaRPr lang="bg-BG" sz="1900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political economy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357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873beb7-5857-4685-be1f-d57550cc96c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331</Words>
  <Application>Microsoft Office PowerPoint</Application>
  <PresentationFormat>Widescreen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Retrospect</vt:lpstr>
      <vt:lpstr>Политически риск през 2021 г. (2021 г.: избори и икономика. Пред кои сектори се очертават най-големите предизвикателства?  Близо ли е икономическото възстановяване?)</vt:lpstr>
      <vt:lpstr>Традиционни стопански рискове в изборните цикли на България</vt:lpstr>
      <vt:lpstr>Особености на 2021 и следващите години</vt:lpstr>
      <vt:lpstr>Нови политически въжделения и икономически реалии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liberalization of the EU and its trade openness</dc:title>
  <dc:creator>Krassen Stanchev</dc:creator>
  <cp:keywords/>
  <cp:lastModifiedBy>Krassen Stanchev</cp:lastModifiedBy>
  <cp:revision>14</cp:revision>
  <dcterms:created xsi:type="dcterms:W3CDTF">2020-11-25T15:10:21Z</dcterms:created>
  <dcterms:modified xsi:type="dcterms:W3CDTF">2020-12-02T12:30:39Z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