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12" r:id="rId1"/>
    <p:sldMasterId id="2147484082" r:id="rId2"/>
  </p:sldMasterIdLst>
  <p:notesMasterIdLst>
    <p:notesMasterId r:id="rId20"/>
  </p:notesMasterIdLst>
  <p:handoutMasterIdLst>
    <p:handoutMasterId r:id="rId21"/>
  </p:handoutMasterIdLst>
  <p:sldIdLst>
    <p:sldId id="297" r:id="rId3"/>
    <p:sldId id="322" r:id="rId4"/>
    <p:sldId id="323" r:id="rId5"/>
    <p:sldId id="320" r:id="rId6"/>
    <p:sldId id="328" r:id="rId7"/>
    <p:sldId id="313" r:id="rId8"/>
    <p:sldId id="314" r:id="rId9"/>
    <p:sldId id="315" r:id="rId10"/>
    <p:sldId id="316" r:id="rId11"/>
    <p:sldId id="317" r:id="rId12"/>
    <p:sldId id="318" r:id="rId13"/>
    <p:sldId id="324" r:id="rId14"/>
    <p:sldId id="319" r:id="rId15"/>
    <p:sldId id="321" r:id="rId16"/>
    <p:sldId id="325" r:id="rId17"/>
    <p:sldId id="327" r:id="rId18"/>
    <p:sldId id="303" r:id="rId1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C39"/>
    <a:srgbClr val="00466E"/>
    <a:srgbClr val="184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88" d="100"/>
          <a:sy n="88" d="100"/>
        </p:scale>
        <p:origin x="494" y="67"/>
      </p:cViewPr>
      <p:guideLst>
        <p:guide orient="horz" pos="2160"/>
        <p:guide pos="574"/>
      </p:guideLst>
    </p:cSldViewPr>
  </p:slideViewPr>
  <p:outlineViewPr>
    <p:cViewPr>
      <p:scale>
        <a:sx n="33" d="100"/>
        <a:sy n="33" d="100"/>
      </p:scale>
      <p:origin x="0" y="20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342"/>
    </p:cViewPr>
  </p:sorterViewPr>
  <p:notesViewPr>
    <p:cSldViewPr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75AD3-CE5A-4323-82E7-994CA705B8B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B911CAA-02CA-4E43-80BF-D894B42375C9}">
      <dgm:prSet phldrT="[Text]"/>
      <dgm:spPr>
        <a:solidFill>
          <a:srgbClr val="00466E"/>
        </a:solidFill>
      </dgm:spPr>
      <dgm:t>
        <a:bodyPr/>
        <a:lstStyle/>
        <a:p>
          <a:r>
            <a:rPr lang="bg-BG" b="1" dirty="0" smtClean="0"/>
            <a:t>Бизнеса</a:t>
          </a:r>
          <a:endParaRPr lang="en-US" dirty="0"/>
        </a:p>
      </dgm:t>
    </dgm:pt>
    <dgm:pt modelId="{1FD5BC62-FFD6-414F-8D52-182C09024E60}" type="parTrans" cxnId="{371B3AE3-2D98-4A17-A8B6-33004FE9B13E}">
      <dgm:prSet/>
      <dgm:spPr/>
      <dgm:t>
        <a:bodyPr/>
        <a:lstStyle/>
        <a:p>
          <a:endParaRPr lang="en-US"/>
        </a:p>
      </dgm:t>
    </dgm:pt>
    <dgm:pt modelId="{8B0612F1-D24C-4C20-BAC6-6E64A84071CB}" type="sibTrans" cxnId="{371B3AE3-2D98-4A17-A8B6-33004FE9B13E}">
      <dgm:prSet/>
      <dgm:spPr/>
      <dgm:t>
        <a:bodyPr/>
        <a:lstStyle/>
        <a:p>
          <a:endParaRPr lang="en-US"/>
        </a:p>
      </dgm:t>
    </dgm:pt>
    <dgm:pt modelId="{0FDDD26F-4578-4585-AEEB-40D49DBDE481}">
      <dgm:prSet phldrT="[Text]"/>
      <dgm:spPr>
        <a:solidFill>
          <a:srgbClr val="00466E"/>
        </a:solidFill>
      </dgm:spPr>
      <dgm:t>
        <a:bodyPr/>
        <a:lstStyle/>
        <a:p>
          <a:r>
            <a:rPr lang="bg-BG" b="1" dirty="0" smtClean="0"/>
            <a:t>Хората</a:t>
          </a:r>
          <a:endParaRPr lang="en-US" dirty="0"/>
        </a:p>
      </dgm:t>
    </dgm:pt>
    <dgm:pt modelId="{DAD77F56-0103-41AD-A452-FA140E889ED4}" type="parTrans" cxnId="{1872343A-872D-4C52-9288-C88D1BA32BBB}">
      <dgm:prSet/>
      <dgm:spPr/>
      <dgm:t>
        <a:bodyPr/>
        <a:lstStyle/>
        <a:p>
          <a:endParaRPr lang="en-US"/>
        </a:p>
      </dgm:t>
    </dgm:pt>
    <dgm:pt modelId="{58C0594F-9334-498A-BA62-E8CA0FBC1488}" type="sibTrans" cxnId="{1872343A-872D-4C52-9288-C88D1BA32BBB}">
      <dgm:prSet/>
      <dgm:spPr/>
      <dgm:t>
        <a:bodyPr/>
        <a:lstStyle/>
        <a:p>
          <a:endParaRPr lang="en-US"/>
        </a:p>
      </dgm:t>
    </dgm:pt>
    <dgm:pt modelId="{FA08BF53-9F95-4C9F-8BFB-91A26E1AAD78}">
      <dgm:prSet phldrT="[Text]"/>
      <dgm:spPr>
        <a:solidFill>
          <a:srgbClr val="00466E"/>
        </a:solidFill>
      </dgm:spPr>
      <dgm:t>
        <a:bodyPr/>
        <a:lstStyle/>
        <a:p>
          <a:r>
            <a:rPr lang="bg-BG" b="1" dirty="0" smtClean="0"/>
            <a:t>Технологиите</a:t>
          </a:r>
          <a:endParaRPr lang="en-US" dirty="0"/>
        </a:p>
      </dgm:t>
    </dgm:pt>
    <dgm:pt modelId="{F384FAE1-5983-4EF5-B826-708733E40549}" type="parTrans" cxnId="{0B3D15A1-2010-4439-A0DD-CFA9183A2225}">
      <dgm:prSet/>
      <dgm:spPr/>
      <dgm:t>
        <a:bodyPr/>
        <a:lstStyle/>
        <a:p>
          <a:endParaRPr lang="en-US"/>
        </a:p>
      </dgm:t>
    </dgm:pt>
    <dgm:pt modelId="{5D79CA79-9C9D-4F60-B841-7CB631532B13}" type="sibTrans" cxnId="{0B3D15A1-2010-4439-A0DD-CFA9183A2225}">
      <dgm:prSet/>
      <dgm:spPr/>
      <dgm:t>
        <a:bodyPr/>
        <a:lstStyle/>
        <a:p>
          <a:endParaRPr lang="en-US"/>
        </a:p>
      </dgm:t>
    </dgm:pt>
    <dgm:pt modelId="{E23A46EF-2ABD-4074-BE4B-3EA099F8CCBF}" type="pres">
      <dgm:prSet presAssocID="{DC675AD3-CE5A-4323-82E7-994CA705B8BB}" presName="Name0" presStyleCnt="0">
        <dgm:presLayoutVars>
          <dgm:dir/>
          <dgm:resizeHandles val="exact"/>
        </dgm:presLayoutVars>
      </dgm:prSet>
      <dgm:spPr/>
    </dgm:pt>
    <dgm:pt modelId="{CBA86C9A-AC3F-44B6-A29D-C882587D4B48}" type="pres">
      <dgm:prSet presAssocID="{DC675AD3-CE5A-4323-82E7-994CA705B8BB}" presName="fgShape" presStyleLbl="fgShp" presStyleIdx="0" presStyleCnt="1"/>
      <dgm:spPr/>
    </dgm:pt>
    <dgm:pt modelId="{45D747D0-FAF3-4E3B-8B5B-566A3DAA7166}" type="pres">
      <dgm:prSet presAssocID="{DC675AD3-CE5A-4323-82E7-994CA705B8BB}" presName="linComp" presStyleCnt="0"/>
      <dgm:spPr/>
    </dgm:pt>
    <dgm:pt modelId="{A3BAB6BD-3A84-4533-BC6A-526069C86D17}" type="pres">
      <dgm:prSet presAssocID="{4B911CAA-02CA-4E43-80BF-D894B42375C9}" presName="compNode" presStyleCnt="0"/>
      <dgm:spPr/>
    </dgm:pt>
    <dgm:pt modelId="{3F1EC476-7D19-49D7-9F57-86B39890C5DF}" type="pres">
      <dgm:prSet presAssocID="{4B911CAA-02CA-4E43-80BF-D894B42375C9}" presName="bkgdShape" presStyleLbl="node1" presStyleIdx="0" presStyleCnt="3"/>
      <dgm:spPr/>
      <dgm:t>
        <a:bodyPr/>
        <a:lstStyle/>
        <a:p>
          <a:endParaRPr lang="en-US"/>
        </a:p>
      </dgm:t>
    </dgm:pt>
    <dgm:pt modelId="{43CCC8A3-2C48-433F-B825-5AA48DCF3DDD}" type="pres">
      <dgm:prSet presAssocID="{4B911CAA-02CA-4E43-80BF-D894B42375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A289-6D41-45A3-913D-557F401BB7BD}" type="pres">
      <dgm:prSet presAssocID="{4B911CAA-02CA-4E43-80BF-D894B42375C9}" presName="invisiNode" presStyleLbl="node1" presStyleIdx="0" presStyleCnt="3"/>
      <dgm:spPr/>
    </dgm:pt>
    <dgm:pt modelId="{E6F54D59-10CA-4452-8099-A6BD23EBE920}" type="pres">
      <dgm:prSet presAssocID="{4B911CAA-02CA-4E43-80BF-D894B42375C9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79735978-9D8B-4ED7-861C-540BCB487072}" type="pres">
      <dgm:prSet presAssocID="{8B0612F1-D24C-4C20-BAC6-6E64A84071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2B9F96-7FA5-4825-8CB3-F5FB87D49FC7}" type="pres">
      <dgm:prSet presAssocID="{0FDDD26F-4578-4585-AEEB-40D49DBDE481}" presName="compNode" presStyleCnt="0"/>
      <dgm:spPr/>
    </dgm:pt>
    <dgm:pt modelId="{1AB9B8BD-6646-4749-9643-F345711A06BA}" type="pres">
      <dgm:prSet presAssocID="{0FDDD26F-4578-4585-AEEB-40D49DBDE481}" presName="bkgdShape" presStyleLbl="node1" presStyleIdx="1" presStyleCnt="3" custLinFactNeighborY="1786"/>
      <dgm:spPr/>
      <dgm:t>
        <a:bodyPr/>
        <a:lstStyle/>
        <a:p>
          <a:endParaRPr lang="en-US"/>
        </a:p>
      </dgm:t>
    </dgm:pt>
    <dgm:pt modelId="{B59B16BB-CB37-4DA4-829B-39BAF2A1F5F8}" type="pres">
      <dgm:prSet presAssocID="{0FDDD26F-4578-4585-AEEB-40D49DBDE48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A8AB2-6390-421F-906E-F803E5ABA31B}" type="pres">
      <dgm:prSet presAssocID="{0FDDD26F-4578-4585-AEEB-40D49DBDE481}" presName="invisiNode" presStyleLbl="node1" presStyleIdx="1" presStyleCnt="3"/>
      <dgm:spPr/>
    </dgm:pt>
    <dgm:pt modelId="{B3DBF0AC-F860-4714-B8BF-5A3BEE915AD6}" type="pres">
      <dgm:prSet presAssocID="{0FDDD26F-4578-4585-AEEB-40D49DBDE48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07EF95A-62FE-4809-827D-140CE681F570}" type="pres">
      <dgm:prSet presAssocID="{58C0594F-9334-498A-BA62-E8CA0FBC14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3A0FBE-1578-452F-9099-F90F83C163DC}" type="pres">
      <dgm:prSet presAssocID="{FA08BF53-9F95-4C9F-8BFB-91A26E1AAD78}" presName="compNode" presStyleCnt="0"/>
      <dgm:spPr/>
    </dgm:pt>
    <dgm:pt modelId="{2B107835-7FF5-44DC-BE0F-4291AB6BA81F}" type="pres">
      <dgm:prSet presAssocID="{FA08BF53-9F95-4C9F-8BFB-91A26E1AAD78}" presName="bkgdShape" presStyleLbl="node1" presStyleIdx="2" presStyleCnt="3"/>
      <dgm:spPr/>
      <dgm:t>
        <a:bodyPr/>
        <a:lstStyle/>
        <a:p>
          <a:endParaRPr lang="en-US"/>
        </a:p>
      </dgm:t>
    </dgm:pt>
    <dgm:pt modelId="{81950D6A-4A0B-4CE4-8914-649DDC8ED2FB}" type="pres">
      <dgm:prSet presAssocID="{FA08BF53-9F95-4C9F-8BFB-91A26E1AAD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D9C55-B9F1-4BAE-83E3-ED1B973BEB96}" type="pres">
      <dgm:prSet presAssocID="{FA08BF53-9F95-4C9F-8BFB-91A26E1AAD78}" presName="invisiNode" presStyleLbl="node1" presStyleIdx="2" presStyleCnt="3"/>
      <dgm:spPr/>
    </dgm:pt>
    <dgm:pt modelId="{EADF21B9-E077-41BB-B2DF-40B14D29814A}" type="pres">
      <dgm:prSet presAssocID="{FA08BF53-9F95-4C9F-8BFB-91A26E1AAD7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1872343A-872D-4C52-9288-C88D1BA32BBB}" srcId="{DC675AD3-CE5A-4323-82E7-994CA705B8BB}" destId="{0FDDD26F-4578-4585-AEEB-40D49DBDE481}" srcOrd="1" destOrd="0" parTransId="{DAD77F56-0103-41AD-A452-FA140E889ED4}" sibTransId="{58C0594F-9334-498A-BA62-E8CA0FBC1488}"/>
    <dgm:cxn modelId="{F88272C1-106E-4560-ADD5-B6464B46744A}" type="presOf" srcId="{4B911CAA-02CA-4E43-80BF-D894B42375C9}" destId="{43CCC8A3-2C48-433F-B825-5AA48DCF3DDD}" srcOrd="1" destOrd="0" presId="urn:microsoft.com/office/officeart/2005/8/layout/hList7"/>
    <dgm:cxn modelId="{2F342AAE-1D5D-4400-8B09-38075FF62273}" type="presOf" srcId="{0FDDD26F-4578-4585-AEEB-40D49DBDE481}" destId="{1AB9B8BD-6646-4749-9643-F345711A06BA}" srcOrd="0" destOrd="0" presId="urn:microsoft.com/office/officeart/2005/8/layout/hList7"/>
    <dgm:cxn modelId="{41B2223B-3796-4A57-9D2B-E7FB9E6BBCC0}" type="presOf" srcId="{DC675AD3-CE5A-4323-82E7-994CA705B8BB}" destId="{E23A46EF-2ABD-4074-BE4B-3EA099F8CCBF}" srcOrd="0" destOrd="0" presId="urn:microsoft.com/office/officeart/2005/8/layout/hList7"/>
    <dgm:cxn modelId="{0B3D15A1-2010-4439-A0DD-CFA9183A2225}" srcId="{DC675AD3-CE5A-4323-82E7-994CA705B8BB}" destId="{FA08BF53-9F95-4C9F-8BFB-91A26E1AAD78}" srcOrd="2" destOrd="0" parTransId="{F384FAE1-5983-4EF5-B826-708733E40549}" sibTransId="{5D79CA79-9C9D-4F60-B841-7CB631532B13}"/>
    <dgm:cxn modelId="{8FD90DEA-2786-4D45-A511-26736F664AF1}" type="presOf" srcId="{0FDDD26F-4578-4585-AEEB-40D49DBDE481}" destId="{B59B16BB-CB37-4DA4-829B-39BAF2A1F5F8}" srcOrd="1" destOrd="0" presId="urn:microsoft.com/office/officeart/2005/8/layout/hList7"/>
    <dgm:cxn modelId="{788690DE-F38E-4751-A1B7-22D31881569A}" type="presOf" srcId="{58C0594F-9334-498A-BA62-E8CA0FBC1488}" destId="{F07EF95A-62FE-4809-827D-140CE681F570}" srcOrd="0" destOrd="0" presId="urn:microsoft.com/office/officeart/2005/8/layout/hList7"/>
    <dgm:cxn modelId="{9AB09F39-6E0F-4959-9806-6B150DBD08CC}" type="presOf" srcId="{FA08BF53-9F95-4C9F-8BFB-91A26E1AAD78}" destId="{2B107835-7FF5-44DC-BE0F-4291AB6BA81F}" srcOrd="0" destOrd="0" presId="urn:microsoft.com/office/officeart/2005/8/layout/hList7"/>
    <dgm:cxn modelId="{0D6E691F-0137-4705-9E0A-E2D6E0034C22}" type="presOf" srcId="{FA08BF53-9F95-4C9F-8BFB-91A26E1AAD78}" destId="{81950D6A-4A0B-4CE4-8914-649DDC8ED2FB}" srcOrd="1" destOrd="0" presId="urn:microsoft.com/office/officeart/2005/8/layout/hList7"/>
    <dgm:cxn modelId="{E61387AA-F391-4F9C-8469-0D77EF3D01B9}" type="presOf" srcId="{8B0612F1-D24C-4C20-BAC6-6E64A84071CB}" destId="{79735978-9D8B-4ED7-861C-540BCB487072}" srcOrd="0" destOrd="0" presId="urn:microsoft.com/office/officeart/2005/8/layout/hList7"/>
    <dgm:cxn modelId="{45FF9EE0-3FC4-44D4-9AED-BC029AD15DF8}" type="presOf" srcId="{4B911CAA-02CA-4E43-80BF-D894B42375C9}" destId="{3F1EC476-7D19-49D7-9F57-86B39890C5DF}" srcOrd="0" destOrd="0" presId="urn:microsoft.com/office/officeart/2005/8/layout/hList7"/>
    <dgm:cxn modelId="{371B3AE3-2D98-4A17-A8B6-33004FE9B13E}" srcId="{DC675AD3-CE5A-4323-82E7-994CA705B8BB}" destId="{4B911CAA-02CA-4E43-80BF-D894B42375C9}" srcOrd="0" destOrd="0" parTransId="{1FD5BC62-FFD6-414F-8D52-182C09024E60}" sibTransId="{8B0612F1-D24C-4C20-BAC6-6E64A84071CB}"/>
    <dgm:cxn modelId="{58C33E5C-3062-45D9-895D-CE0228BB7DC4}" type="presParOf" srcId="{E23A46EF-2ABD-4074-BE4B-3EA099F8CCBF}" destId="{CBA86C9A-AC3F-44B6-A29D-C882587D4B48}" srcOrd="0" destOrd="0" presId="urn:microsoft.com/office/officeart/2005/8/layout/hList7"/>
    <dgm:cxn modelId="{C3B7965C-1301-41B3-85A3-3F287F258753}" type="presParOf" srcId="{E23A46EF-2ABD-4074-BE4B-3EA099F8CCBF}" destId="{45D747D0-FAF3-4E3B-8B5B-566A3DAA7166}" srcOrd="1" destOrd="0" presId="urn:microsoft.com/office/officeart/2005/8/layout/hList7"/>
    <dgm:cxn modelId="{F1AA760B-B1C8-42E6-9889-352930D8279D}" type="presParOf" srcId="{45D747D0-FAF3-4E3B-8B5B-566A3DAA7166}" destId="{A3BAB6BD-3A84-4533-BC6A-526069C86D17}" srcOrd="0" destOrd="0" presId="urn:microsoft.com/office/officeart/2005/8/layout/hList7"/>
    <dgm:cxn modelId="{C9AEBA2E-CE45-46F6-A9B0-E04F61494BAE}" type="presParOf" srcId="{A3BAB6BD-3A84-4533-BC6A-526069C86D17}" destId="{3F1EC476-7D19-49D7-9F57-86B39890C5DF}" srcOrd="0" destOrd="0" presId="urn:microsoft.com/office/officeart/2005/8/layout/hList7"/>
    <dgm:cxn modelId="{FD44A1F2-3C57-46A2-94AA-F6CE7356C7BA}" type="presParOf" srcId="{A3BAB6BD-3A84-4533-BC6A-526069C86D17}" destId="{43CCC8A3-2C48-433F-B825-5AA48DCF3DDD}" srcOrd="1" destOrd="0" presId="urn:microsoft.com/office/officeart/2005/8/layout/hList7"/>
    <dgm:cxn modelId="{D2050DA5-E6A4-44F2-B699-A82D09AA08BE}" type="presParOf" srcId="{A3BAB6BD-3A84-4533-BC6A-526069C86D17}" destId="{C4AEA289-6D41-45A3-913D-557F401BB7BD}" srcOrd="2" destOrd="0" presId="urn:microsoft.com/office/officeart/2005/8/layout/hList7"/>
    <dgm:cxn modelId="{16021231-AF79-4A28-AA98-15E8A4B746CA}" type="presParOf" srcId="{A3BAB6BD-3A84-4533-BC6A-526069C86D17}" destId="{E6F54D59-10CA-4452-8099-A6BD23EBE920}" srcOrd="3" destOrd="0" presId="urn:microsoft.com/office/officeart/2005/8/layout/hList7"/>
    <dgm:cxn modelId="{F2D5803B-1D6A-4764-99BE-8E8505F77917}" type="presParOf" srcId="{45D747D0-FAF3-4E3B-8B5B-566A3DAA7166}" destId="{79735978-9D8B-4ED7-861C-540BCB487072}" srcOrd="1" destOrd="0" presId="urn:microsoft.com/office/officeart/2005/8/layout/hList7"/>
    <dgm:cxn modelId="{7C92FC97-C0AB-48C3-B49B-3D1A83189736}" type="presParOf" srcId="{45D747D0-FAF3-4E3B-8B5B-566A3DAA7166}" destId="{322B9F96-7FA5-4825-8CB3-F5FB87D49FC7}" srcOrd="2" destOrd="0" presId="urn:microsoft.com/office/officeart/2005/8/layout/hList7"/>
    <dgm:cxn modelId="{10247871-8143-4092-B19C-1E737B008899}" type="presParOf" srcId="{322B9F96-7FA5-4825-8CB3-F5FB87D49FC7}" destId="{1AB9B8BD-6646-4749-9643-F345711A06BA}" srcOrd="0" destOrd="0" presId="urn:microsoft.com/office/officeart/2005/8/layout/hList7"/>
    <dgm:cxn modelId="{263E48D9-D536-41A9-A521-6BFCD1BD9687}" type="presParOf" srcId="{322B9F96-7FA5-4825-8CB3-F5FB87D49FC7}" destId="{B59B16BB-CB37-4DA4-829B-39BAF2A1F5F8}" srcOrd="1" destOrd="0" presId="urn:microsoft.com/office/officeart/2005/8/layout/hList7"/>
    <dgm:cxn modelId="{4E353015-9CA1-4638-BD64-9CBF3585A796}" type="presParOf" srcId="{322B9F96-7FA5-4825-8CB3-F5FB87D49FC7}" destId="{11DA8AB2-6390-421F-906E-F803E5ABA31B}" srcOrd="2" destOrd="0" presId="urn:microsoft.com/office/officeart/2005/8/layout/hList7"/>
    <dgm:cxn modelId="{CF7E1169-06F0-41E3-8E46-BB15C834D1B3}" type="presParOf" srcId="{322B9F96-7FA5-4825-8CB3-F5FB87D49FC7}" destId="{B3DBF0AC-F860-4714-B8BF-5A3BEE915AD6}" srcOrd="3" destOrd="0" presId="urn:microsoft.com/office/officeart/2005/8/layout/hList7"/>
    <dgm:cxn modelId="{379C8475-A3A8-4CC4-9AB3-5802C8687CD5}" type="presParOf" srcId="{45D747D0-FAF3-4E3B-8B5B-566A3DAA7166}" destId="{F07EF95A-62FE-4809-827D-140CE681F570}" srcOrd="3" destOrd="0" presId="urn:microsoft.com/office/officeart/2005/8/layout/hList7"/>
    <dgm:cxn modelId="{9EFEFAD4-365F-4276-9372-E087645684D4}" type="presParOf" srcId="{45D747D0-FAF3-4E3B-8B5B-566A3DAA7166}" destId="{093A0FBE-1578-452F-9099-F90F83C163DC}" srcOrd="4" destOrd="0" presId="urn:microsoft.com/office/officeart/2005/8/layout/hList7"/>
    <dgm:cxn modelId="{E24E0374-8D16-41E5-9C07-9E4846E49FBE}" type="presParOf" srcId="{093A0FBE-1578-452F-9099-F90F83C163DC}" destId="{2B107835-7FF5-44DC-BE0F-4291AB6BA81F}" srcOrd="0" destOrd="0" presId="urn:microsoft.com/office/officeart/2005/8/layout/hList7"/>
    <dgm:cxn modelId="{9EE1B103-2B8F-429C-AC15-045BE42F910B}" type="presParOf" srcId="{093A0FBE-1578-452F-9099-F90F83C163DC}" destId="{81950D6A-4A0B-4CE4-8914-649DDC8ED2FB}" srcOrd="1" destOrd="0" presId="urn:microsoft.com/office/officeart/2005/8/layout/hList7"/>
    <dgm:cxn modelId="{A082E042-8DB9-4746-85A1-DBD9A65A4BF0}" type="presParOf" srcId="{093A0FBE-1578-452F-9099-F90F83C163DC}" destId="{0A8D9C55-B9F1-4BAE-83E3-ED1B973BEB96}" srcOrd="2" destOrd="0" presId="urn:microsoft.com/office/officeart/2005/8/layout/hList7"/>
    <dgm:cxn modelId="{45441011-15A1-419E-AE75-A9AD3AEA4F64}" type="presParOf" srcId="{093A0FBE-1578-452F-9099-F90F83C163DC}" destId="{EADF21B9-E077-41BB-B2DF-40B14D2981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00F7F-61DA-4393-846C-60F21796C1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7C1C544-A5E1-4A0B-8EF3-4D63489F8078}">
      <dgm:prSet phldrT="[Text]"/>
      <dgm:spPr>
        <a:solidFill>
          <a:srgbClr val="00466E"/>
        </a:solidFill>
      </dgm:spPr>
      <dgm:t>
        <a:bodyPr/>
        <a:lstStyle/>
        <a:p>
          <a:r>
            <a:rPr lang="bg-BG" dirty="0" smtClean="0"/>
            <a:t>Бизнесът</a:t>
          </a:r>
          <a:endParaRPr lang="en-US" dirty="0"/>
        </a:p>
      </dgm:t>
    </dgm:pt>
    <dgm:pt modelId="{B28CA894-7C3E-461B-A2A8-77790936720D}" type="parTrans" cxnId="{01C5B5D8-85BE-4B9D-AEB7-53C63617D166}">
      <dgm:prSet/>
      <dgm:spPr/>
      <dgm:t>
        <a:bodyPr/>
        <a:lstStyle/>
        <a:p>
          <a:endParaRPr lang="en-US"/>
        </a:p>
      </dgm:t>
    </dgm:pt>
    <dgm:pt modelId="{8811F309-BF2D-4BD9-ACE4-637207F4B7CD}" type="sibTrans" cxnId="{01C5B5D8-85BE-4B9D-AEB7-53C63617D166}">
      <dgm:prSet/>
      <dgm:spPr/>
      <dgm:t>
        <a:bodyPr/>
        <a:lstStyle/>
        <a:p>
          <a:endParaRPr lang="en-US"/>
        </a:p>
      </dgm:t>
    </dgm:pt>
    <dgm:pt modelId="{F2D6C050-4ED7-4CB5-8733-1C166E5B34A8}" type="pres">
      <dgm:prSet presAssocID="{0DE00F7F-61DA-4393-846C-60F21796C1BA}" presName="linearFlow" presStyleCnt="0">
        <dgm:presLayoutVars>
          <dgm:dir/>
          <dgm:resizeHandles val="exact"/>
        </dgm:presLayoutVars>
      </dgm:prSet>
      <dgm:spPr/>
    </dgm:pt>
    <dgm:pt modelId="{F697F399-5166-4814-B6B3-C16E34374EE7}" type="pres">
      <dgm:prSet presAssocID="{F7C1C544-A5E1-4A0B-8EF3-4D63489F8078}" presName="composite" presStyleCnt="0"/>
      <dgm:spPr/>
    </dgm:pt>
    <dgm:pt modelId="{19EA972C-C1AB-4315-BD63-953821F40175}" type="pres">
      <dgm:prSet presAssocID="{F7C1C544-A5E1-4A0B-8EF3-4D63489F807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D94D8623-1721-4DB8-929A-AA0A3DC987A9}" type="pres">
      <dgm:prSet presAssocID="{F7C1C544-A5E1-4A0B-8EF3-4D63489F807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53E66-9B1F-4895-94D1-E1B99CD8D28D}" type="presOf" srcId="{F7C1C544-A5E1-4A0B-8EF3-4D63489F8078}" destId="{D94D8623-1721-4DB8-929A-AA0A3DC987A9}" srcOrd="0" destOrd="0" presId="urn:microsoft.com/office/officeart/2005/8/layout/vList3"/>
    <dgm:cxn modelId="{4D825369-0D24-4D40-AAAB-F6694A457517}" type="presOf" srcId="{0DE00F7F-61DA-4393-846C-60F21796C1BA}" destId="{F2D6C050-4ED7-4CB5-8733-1C166E5B34A8}" srcOrd="0" destOrd="0" presId="urn:microsoft.com/office/officeart/2005/8/layout/vList3"/>
    <dgm:cxn modelId="{01C5B5D8-85BE-4B9D-AEB7-53C63617D166}" srcId="{0DE00F7F-61DA-4393-846C-60F21796C1BA}" destId="{F7C1C544-A5E1-4A0B-8EF3-4D63489F8078}" srcOrd="0" destOrd="0" parTransId="{B28CA894-7C3E-461B-A2A8-77790936720D}" sibTransId="{8811F309-BF2D-4BD9-ACE4-637207F4B7CD}"/>
    <dgm:cxn modelId="{13354DFC-F73F-4D16-AB52-4ECD143F6D5F}" type="presParOf" srcId="{F2D6C050-4ED7-4CB5-8733-1C166E5B34A8}" destId="{F697F399-5166-4814-B6B3-C16E34374EE7}" srcOrd="0" destOrd="0" presId="urn:microsoft.com/office/officeart/2005/8/layout/vList3"/>
    <dgm:cxn modelId="{0FFBE174-1015-4669-B5F1-37197B5F749C}" type="presParOf" srcId="{F697F399-5166-4814-B6B3-C16E34374EE7}" destId="{19EA972C-C1AB-4315-BD63-953821F40175}" srcOrd="0" destOrd="0" presId="urn:microsoft.com/office/officeart/2005/8/layout/vList3"/>
    <dgm:cxn modelId="{3779CCC5-B6AE-4025-999A-52A2B06442E2}" type="presParOf" srcId="{F697F399-5166-4814-B6B3-C16E34374EE7}" destId="{D94D8623-1721-4DB8-929A-AA0A3DC987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E00F7F-61DA-4393-846C-60F21796C1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7C1C544-A5E1-4A0B-8EF3-4D63489F8078}">
      <dgm:prSet phldrT="[Text]"/>
      <dgm:spPr>
        <a:solidFill>
          <a:srgbClr val="00466E"/>
        </a:solidFill>
      </dgm:spPr>
      <dgm:t>
        <a:bodyPr/>
        <a:lstStyle/>
        <a:p>
          <a:r>
            <a:rPr lang="bg-BG" dirty="0" smtClean="0"/>
            <a:t>Хората</a:t>
          </a:r>
          <a:endParaRPr lang="en-US" dirty="0"/>
        </a:p>
      </dgm:t>
    </dgm:pt>
    <dgm:pt modelId="{B28CA894-7C3E-461B-A2A8-77790936720D}" type="parTrans" cxnId="{01C5B5D8-85BE-4B9D-AEB7-53C63617D166}">
      <dgm:prSet/>
      <dgm:spPr/>
      <dgm:t>
        <a:bodyPr/>
        <a:lstStyle/>
        <a:p>
          <a:endParaRPr lang="en-US"/>
        </a:p>
      </dgm:t>
    </dgm:pt>
    <dgm:pt modelId="{8811F309-BF2D-4BD9-ACE4-637207F4B7CD}" type="sibTrans" cxnId="{01C5B5D8-85BE-4B9D-AEB7-53C63617D166}">
      <dgm:prSet/>
      <dgm:spPr/>
      <dgm:t>
        <a:bodyPr/>
        <a:lstStyle/>
        <a:p>
          <a:endParaRPr lang="en-US"/>
        </a:p>
      </dgm:t>
    </dgm:pt>
    <dgm:pt modelId="{F2D6C050-4ED7-4CB5-8733-1C166E5B34A8}" type="pres">
      <dgm:prSet presAssocID="{0DE00F7F-61DA-4393-846C-60F21796C1BA}" presName="linearFlow" presStyleCnt="0">
        <dgm:presLayoutVars>
          <dgm:dir/>
          <dgm:resizeHandles val="exact"/>
        </dgm:presLayoutVars>
      </dgm:prSet>
      <dgm:spPr/>
    </dgm:pt>
    <dgm:pt modelId="{F697F399-5166-4814-B6B3-C16E34374EE7}" type="pres">
      <dgm:prSet presAssocID="{F7C1C544-A5E1-4A0B-8EF3-4D63489F8078}" presName="composite" presStyleCnt="0"/>
      <dgm:spPr/>
    </dgm:pt>
    <dgm:pt modelId="{19EA972C-C1AB-4315-BD63-953821F40175}" type="pres">
      <dgm:prSet presAssocID="{F7C1C544-A5E1-4A0B-8EF3-4D63489F807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94D8623-1721-4DB8-929A-AA0A3DC987A9}" type="pres">
      <dgm:prSet presAssocID="{F7C1C544-A5E1-4A0B-8EF3-4D63489F807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53E66-9B1F-4895-94D1-E1B99CD8D28D}" type="presOf" srcId="{F7C1C544-A5E1-4A0B-8EF3-4D63489F8078}" destId="{D94D8623-1721-4DB8-929A-AA0A3DC987A9}" srcOrd="0" destOrd="0" presId="urn:microsoft.com/office/officeart/2005/8/layout/vList3"/>
    <dgm:cxn modelId="{4D825369-0D24-4D40-AAAB-F6694A457517}" type="presOf" srcId="{0DE00F7F-61DA-4393-846C-60F21796C1BA}" destId="{F2D6C050-4ED7-4CB5-8733-1C166E5B34A8}" srcOrd="0" destOrd="0" presId="urn:microsoft.com/office/officeart/2005/8/layout/vList3"/>
    <dgm:cxn modelId="{01C5B5D8-85BE-4B9D-AEB7-53C63617D166}" srcId="{0DE00F7F-61DA-4393-846C-60F21796C1BA}" destId="{F7C1C544-A5E1-4A0B-8EF3-4D63489F8078}" srcOrd="0" destOrd="0" parTransId="{B28CA894-7C3E-461B-A2A8-77790936720D}" sibTransId="{8811F309-BF2D-4BD9-ACE4-637207F4B7CD}"/>
    <dgm:cxn modelId="{13354DFC-F73F-4D16-AB52-4ECD143F6D5F}" type="presParOf" srcId="{F2D6C050-4ED7-4CB5-8733-1C166E5B34A8}" destId="{F697F399-5166-4814-B6B3-C16E34374EE7}" srcOrd="0" destOrd="0" presId="urn:microsoft.com/office/officeart/2005/8/layout/vList3"/>
    <dgm:cxn modelId="{0FFBE174-1015-4669-B5F1-37197B5F749C}" type="presParOf" srcId="{F697F399-5166-4814-B6B3-C16E34374EE7}" destId="{19EA972C-C1AB-4315-BD63-953821F40175}" srcOrd="0" destOrd="0" presId="urn:microsoft.com/office/officeart/2005/8/layout/vList3"/>
    <dgm:cxn modelId="{3779CCC5-B6AE-4025-999A-52A2B06442E2}" type="presParOf" srcId="{F697F399-5166-4814-B6B3-C16E34374EE7}" destId="{D94D8623-1721-4DB8-929A-AA0A3DC987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00F7F-61DA-4393-846C-60F21796C1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7C1C544-A5E1-4A0B-8EF3-4D63489F8078}">
      <dgm:prSet phldrT="[Text]"/>
      <dgm:spPr>
        <a:solidFill>
          <a:srgbClr val="00466E"/>
        </a:solidFill>
      </dgm:spPr>
      <dgm:t>
        <a:bodyPr/>
        <a:lstStyle/>
        <a:p>
          <a:r>
            <a:rPr lang="bg-BG" dirty="0" smtClean="0"/>
            <a:t>Технологиите</a:t>
          </a:r>
          <a:endParaRPr lang="en-US" dirty="0"/>
        </a:p>
      </dgm:t>
    </dgm:pt>
    <dgm:pt modelId="{B28CA894-7C3E-461B-A2A8-77790936720D}" type="parTrans" cxnId="{01C5B5D8-85BE-4B9D-AEB7-53C63617D166}">
      <dgm:prSet/>
      <dgm:spPr/>
      <dgm:t>
        <a:bodyPr/>
        <a:lstStyle/>
        <a:p>
          <a:endParaRPr lang="en-US"/>
        </a:p>
      </dgm:t>
    </dgm:pt>
    <dgm:pt modelId="{8811F309-BF2D-4BD9-ACE4-637207F4B7CD}" type="sibTrans" cxnId="{01C5B5D8-85BE-4B9D-AEB7-53C63617D166}">
      <dgm:prSet/>
      <dgm:spPr/>
      <dgm:t>
        <a:bodyPr/>
        <a:lstStyle/>
        <a:p>
          <a:endParaRPr lang="en-US"/>
        </a:p>
      </dgm:t>
    </dgm:pt>
    <dgm:pt modelId="{F2D6C050-4ED7-4CB5-8733-1C166E5B34A8}" type="pres">
      <dgm:prSet presAssocID="{0DE00F7F-61DA-4393-846C-60F21796C1BA}" presName="linearFlow" presStyleCnt="0">
        <dgm:presLayoutVars>
          <dgm:dir/>
          <dgm:resizeHandles val="exact"/>
        </dgm:presLayoutVars>
      </dgm:prSet>
      <dgm:spPr/>
    </dgm:pt>
    <dgm:pt modelId="{F697F399-5166-4814-B6B3-C16E34374EE7}" type="pres">
      <dgm:prSet presAssocID="{F7C1C544-A5E1-4A0B-8EF3-4D63489F8078}" presName="composite" presStyleCnt="0"/>
      <dgm:spPr/>
    </dgm:pt>
    <dgm:pt modelId="{19EA972C-C1AB-4315-BD63-953821F40175}" type="pres">
      <dgm:prSet presAssocID="{F7C1C544-A5E1-4A0B-8EF3-4D63489F807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94D8623-1721-4DB8-929A-AA0A3DC987A9}" type="pres">
      <dgm:prSet presAssocID="{F7C1C544-A5E1-4A0B-8EF3-4D63489F807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53E66-9B1F-4895-94D1-E1B99CD8D28D}" type="presOf" srcId="{F7C1C544-A5E1-4A0B-8EF3-4D63489F8078}" destId="{D94D8623-1721-4DB8-929A-AA0A3DC987A9}" srcOrd="0" destOrd="0" presId="urn:microsoft.com/office/officeart/2005/8/layout/vList3"/>
    <dgm:cxn modelId="{4D825369-0D24-4D40-AAAB-F6694A457517}" type="presOf" srcId="{0DE00F7F-61DA-4393-846C-60F21796C1BA}" destId="{F2D6C050-4ED7-4CB5-8733-1C166E5B34A8}" srcOrd="0" destOrd="0" presId="urn:microsoft.com/office/officeart/2005/8/layout/vList3"/>
    <dgm:cxn modelId="{01C5B5D8-85BE-4B9D-AEB7-53C63617D166}" srcId="{0DE00F7F-61DA-4393-846C-60F21796C1BA}" destId="{F7C1C544-A5E1-4A0B-8EF3-4D63489F8078}" srcOrd="0" destOrd="0" parTransId="{B28CA894-7C3E-461B-A2A8-77790936720D}" sibTransId="{8811F309-BF2D-4BD9-ACE4-637207F4B7CD}"/>
    <dgm:cxn modelId="{13354DFC-F73F-4D16-AB52-4ECD143F6D5F}" type="presParOf" srcId="{F2D6C050-4ED7-4CB5-8733-1C166E5B34A8}" destId="{F697F399-5166-4814-B6B3-C16E34374EE7}" srcOrd="0" destOrd="0" presId="urn:microsoft.com/office/officeart/2005/8/layout/vList3"/>
    <dgm:cxn modelId="{0FFBE174-1015-4669-B5F1-37197B5F749C}" type="presParOf" srcId="{F697F399-5166-4814-B6B3-C16E34374EE7}" destId="{19EA972C-C1AB-4315-BD63-953821F40175}" srcOrd="0" destOrd="0" presId="urn:microsoft.com/office/officeart/2005/8/layout/vList3"/>
    <dgm:cxn modelId="{3779CCC5-B6AE-4025-999A-52A2B06442E2}" type="presParOf" srcId="{F697F399-5166-4814-B6B3-C16E34374EE7}" destId="{D94D8623-1721-4DB8-929A-AA0A3DC987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E6DA6C-E905-497A-8337-2CEB58C00A00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213F90-722F-4BC9-AC6D-57A9611CDD40}">
      <dgm:prSet phldrT="[Text]"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ru-RU" sz="3200" dirty="0" smtClean="0"/>
            <a:t>Платформи за отдалечена работа</a:t>
          </a:r>
          <a:endParaRPr lang="en-US" sz="3200" dirty="0"/>
        </a:p>
      </dgm:t>
    </dgm:pt>
    <dgm:pt modelId="{C211ED9D-83DB-4174-A0D1-4FCF31FCA386}" type="parTrans" cxnId="{EEBD92A0-3F3C-4CF2-84FF-3AE984DE0C54}">
      <dgm:prSet/>
      <dgm:spPr/>
      <dgm:t>
        <a:bodyPr/>
        <a:lstStyle/>
        <a:p>
          <a:endParaRPr lang="en-US"/>
        </a:p>
      </dgm:t>
    </dgm:pt>
    <dgm:pt modelId="{F44D1D30-7B1B-48B7-8B86-61F6C8ECE650}" type="sibTrans" cxnId="{EEBD92A0-3F3C-4CF2-84FF-3AE984DE0C54}">
      <dgm:prSet/>
      <dgm:spPr/>
      <dgm:t>
        <a:bodyPr/>
        <a:lstStyle/>
        <a:p>
          <a:endParaRPr lang="en-US"/>
        </a:p>
      </dgm:t>
    </dgm:pt>
    <dgm:pt modelId="{88BE3024-404E-4BBA-9847-62769F4E3D1A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ru-RU" sz="3200" dirty="0" smtClean="0"/>
            <a:t>Телемедицина</a:t>
          </a:r>
          <a:endParaRPr lang="ru-RU" sz="3900" dirty="0"/>
        </a:p>
      </dgm:t>
    </dgm:pt>
    <dgm:pt modelId="{E8368F8C-5FB5-4733-A39F-76B2F6B574BB}" type="parTrans" cxnId="{79EB1B03-CFE0-481F-8A2A-5E29C805CD8B}">
      <dgm:prSet/>
      <dgm:spPr/>
      <dgm:t>
        <a:bodyPr/>
        <a:lstStyle/>
        <a:p>
          <a:endParaRPr lang="en-US"/>
        </a:p>
      </dgm:t>
    </dgm:pt>
    <dgm:pt modelId="{572F30CD-3BD7-4913-B111-7AC3204D719B}" type="sibTrans" cxnId="{79EB1B03-CFE0-481F-8A2A-5E29C805CD8B}">
      <dgm:prSet/>
      <dgm:spPr/>
      <dgm:t>
        <a:bodyPr/>
        <a:lstStyle/>
        <a:p>
          <a:endParaRPr lang="en-US"/>
        </a:p>
      </dgm:t>
    </dgm:pt>
    <dgm:pt modelId="{4A6FCF96-FD95-4FD0-9541-F46B9A0D9CA3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ru-RU" sz="3200" dirty="0" smtClean="0"/>
            <a:t>Онлайн търговия</a:t>
          </a:r>
        </a:p>
      </dgm:t>
    </dgm:pt>
    <dgm:pt modelId="{E7971AA3-B783-4403-9F22-154CC57439A4}" type="parTrans" cxnId="{962476CD-FF34-4C74-9EE1-AD27115AE60B}">
      <dgm:prSet/>
      <dgm:spPr/>
      <dgm:t>
        <a:bodyPr/>
        <a:lstStyle/>
        <a:p>
          <a:endParaRPr lang="en-US"/>
        </a:p>
      </dgm:t>
    </dgm:pt>
    <dgm:pt modelId="{72F11E1C-1C61-4546-A6CC-826097AE4A7A}" type="sibTrans" cxnId="{962476CD-FF34-4C74-9EE1-AD27115AE60B}">
      <dgm:prSet/>
      <dgm:spPr/>
      <dgm:t>
        <a:bodyPr/>
        <a:lstStyle/>
        <a:p>
          <a:endParaRPr lang="en-US"/>
        </a:p>
      </dgm:t>
    </dgm:pt>
    <dgm:pt modelId="{5067B00D-7CFF-401F-B3F6-64CAAE05056D}">
      <dgm:prSet custT="1"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ru-RU" sz="3200" dirty="0" smtClean="0"/>
            <a:t>Дигитален маркетинг </a:t>
          </a:r>
          <a:r>
            <a:rPr lang="ru-RU" sz="1200" i="1" dirty="0" smtClean="0"/>
            <a:t>(След COVID-19 стойността на пазара за интернет реклама се очаква да нарасне на 359 млрд. долара през 2020 г. и да достигне 1089 млрд. долара до 2027 г., при средногодишен ръст от 17,2%, сочи анализ на Allied Market Reseatrch)</a:t>
          </a:r>
        </a:p>
      </dgm:t>
    </dgm:pt>
    <dgm:pt modelId="{595081CF-00F0-403C-A708-ACD7A4F38180}" type="parTrans" cxnId="{1F5A5D6B-1F49-4E6A-BE72-B3C3D58CF2B2}">
      <dgm:prSet/>
      <dgm:spPr/>
      <dgm:t>
        <a:bodyPr/>
        <a:lstStyle/>
        <a:p>
          <a:endParaRPr lang="en-US"/>
        </a:p>
      </dgm:t>
    </dgm:pt>
    <dgm:pt modelId="{D1002B65-0186-4193-8753-FD6333A46804}" type="sibTrans" cxnId="{1F5A5D6B-1F49-4E6A-BE72-B3C3D58CF2B2}">
      <dgm:prSet/>
      <dgm:spPr/>
      <dgm:t>
        <a:bodyPr/>
        <a:lstStyle/>
        <a:p>
          <a:endParaRPr lang="en-US"/>
        </a:p>
      </dgm:t>
    </dgm:pt>
    <dgm:pt modelId="{6F2B2351-906F-4F5A-8E45-D1454D457C36}" type="pres">
      <dgm:prSet presAssocID="{D0E6DA6C-E905-497A-8337-2CEB58C00A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C7518-768F-4DA8-A844-A441D5325EA2}" type="pres">
      <dgm:prSet presAssocID="{57213F90-722F-4BC9-AC6D-57A9611CDD40}" presName="composite" presStyleCnt="0"/>
      <dgm:spPr/>
    </dgm:pt>
    <dgm:pt modelId="{C5F27C78-17EE-4728-A2BA-D7648BA32631}" type="pres">
      <dgm:prSet presAssocID="{57213F90-722F-4BC9-AC6D-57A9611CDD4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C94AF-F237-4547-AE40-69EE4F271996}" type="pres">
      <dgm:prSet presAssocID="{57213F90-722F-4BC9-AC6D-57A9611CDD40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3449B9CB-EF18-4963-8521-6AB1A3CB1727}" type="pres">
      <dgm:prSet presAssocID="{F44D1D30-7B1B-48B7-8B86-61F6C8ECE650}" presName="sibTrans" presStyleCnt="0"/>
      <dgm:spPr/>
    </dgm:pt>
    <dgm:pt modelId="{2C50A865-3C82-4215-818F-88D36FA43F1F}" type="pres">
      <dgm:prSet presAssocID="{88BE3024-404E-4BBA-9847-62769F4E3D1A}" presName="composite" presStyleCnt="0"/>
      <dgm:spPr/>
    </dgm:pt>
    <dgm:pt modelId="{41E43CD2-6EAA-436F-88A3-4E125EDB8737}" type="pres">
      <dgm:prSet presAssocID="{88BE3024-404E-4BBA-9847-62769F4E3D1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F7894-D087-4A20-BC64-B1949EE51847}" type="pres">
      <dgm:prSet presAssocID="{88BE3024-404E-4BBA-9847-62769F4E3D1A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923CB03F-E03F-430D-880A-F774178AB5C0}" type="pres">
      <dgm:prSet presAssocID="{572F30CD-3BD7-4913-B111-7AC3204D719B}" presName="sibTrans" presStyleCnt="0"/>
      <dgm:spPr/>
    </dgm:pt>
    <dgm:pt modelId="{09205A48-0FB5-404B-A1DA-C0F1B23E11CD}" type="pres">
      <dgm:prSet presAssocID="{4A6FCF96-FD95-4FD0-9541-F46B9A0D9CA3}" presName="composite" presStyleCnt="0"/>
      <dgm:spPr/>
    </dgm:pt>
    <dgm:pt modelId="{52310418-C47F-468C-A9DF-6526B8436700}" type="pres">
      <dgm:prSet presAssocID="{4A6FCF96-FD95-4FD0-9541-F46B9A0D9CA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67560-B15D-4FEC-A20E-6D1D3883CD0B}" type="pres">
      <dgm:prSet presAssocID="{4A6FCF96-FD95-4FD0-9541-F46B9A0D9CA3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en-US"/>
        </a:p>
      </dgm:t>
    </dgm:pt>
    <dgm:pt modelId="{26387F02-E7F3-4784-A9C0-D902539BE095}" type="pres">
      <dgm:prSet presAssocID="{72F11E1C-1C61-4546-A6CC-826097AE4A7A}" presName="sibTrans" presStyleCnt="0"/>
      <dgm:spPr/>
    </dgm:pt>
    <dgm:pt modelId="{EF72941F-50D0-4618-B2FF-D641B833178D}" type="pres">
      <dgm:prSet presAssocID="{5067B00D-7CFF-401F-B3F6-64CAAE05056D}" presName="composite" presStyleCnt="0"/>
      <dgm:spPr/>
    </dgm:pt>
    <dgm:pt modelId="{DBFEA9B8-E9E6-4BD7-828F-891F56779A93}" type="pres">
      <dgm:prSet presAssocID="{5067B00D-7CFF-401F-B3F6-64CAAE05056D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1D4B-2753-4E64-A2E9-247A6C5C58B1}" type="pres">
      <dgm:prSet presAssocID="{5067B00D-7CFF-401F-B3F6-64CAAE05056D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</dgm:pt>
  </dgm:ptLst>
  <dgm:cxnLst>
    <dgm:cxn modelId="{17ECFA02-2D1E-4CAD-A341-F8BC164063E4}" type="presOf" srcId="{88BE3024-404E-4BBA-9847-62769F4E3D1A}" destId="{41E43CD2-6EAA-436F-88A3-4E125EDB8737}" srcOrd="0" destOrd="0" presId="urn:microsoft.com/office/officeart/2008/layout/PictureStrips"/>
    <dgm:cxn modelId="{79EB1B03-CFE0-481F-8A2A-5E29C805CD8B}" srcId="{D0E6DA6C-E905-497A-8337-2CEB58C00A00}" destId="{88BE3024-404E-4BBA-9847-62769F4E3D1A}" srcOrd="1" destOrd="0" parTransId="{E8368F8C-5FB5-4733-A39F-76B2F6B574BB}" sibTransId="{572F30CD-3BD7-4913-B111-7AC3204D719B}"/>
    <dgm:cxn modelId="{EEBD92A0-3F3C-4CF2-84FF-3AE984DE0C54}" srcId="{D0E6DA6C-E905-497A-8337-2CEB58C00A00}" destId="{57213F90-722F-4BC9-AC6D-57A9611CDD40}" srcOrd="0" destOrd="0" parTransId="{C211ED9D-83DB-4174-A0D1-4FCF31FCA386}" sibTransId="{F44D1D30-7B1B-48B7-8B86-61F6C8ECE650}"/>
    <dgm:cxn modelId="{7B4EC7B7-E0F9-4772-9D0C-0284689A0DCA}" type="presOf" srcId="{D0E6DA6C-E905-497A-8337-2CEB58C00A00}" destId="{6F2B2351-906F-4F5A-8E45-D1454D457C36}" srcOrd="0" destOrd="0" presId="urn:microsoft.com/office/officeart/2008/layout/PictureStrips"/>
    <dgm:cxn modelId="{10902B05-3A66-47B0-84BE-DE7AF518F64A}" type="presOf" srcId="{5067B00D-7CFF-401F-B3F6-64CAAE05056D}" destId="{DBFEA9B8-E9E6-4BD7-828F-891F56779A93}" srcOrd="0" destOrd="0" presId="urn:microsoft.com/office/officeart/2008/layout/PictureStrips"/>
    <dgm:cxn modelId="{962476CD-FF34-4C74-9EE1-AD27115AE60B}" srcId="{D0E6DA6C-E905-497A-8337-2CEB58C00A00}" destId="{4A6FCF96-FD95-4FD0-9541-F46B9A0D9CA3}" srcOrd="2" destOrd="0" parTransId="{E7971AA3-B783-4403-9F22-154CC57439A4}" sibTransId="{72F11E1C-1C61-4546-A6CC-826097AE4A7A}"/>
    <dgm:cxn modelId="{39FEF2D5-6816-4C8F-AC92-502696A26649}" type="presOf" srcId="{57213F90-722F-4BC9-AC6D-57A9611CDD40}" destId="{C5F27C78-17EE-4728-A2BA-D7648BA32631}" srcOrd="0" destOrd="0" presId="urn:microsoft.com/office/officeart/2008/layout/PictureStrips"/>
    <dgm:cxn modelId="{1F5A5D6B-1F49-4E6A-BE72-B3C3D58CF2B2}" srcId="{D0E6DA6C-E905-497A-8337-2CEB58C00A00}" destId="{5067B00D-7CFF-401F-B3F6-64CAAE05056D}" srcOrd="3" destOrd="0" parTransId="{595081CF-00F0-403C-A708-ACD7A4F38180}" sibTransId="{D1002B65-0186-4193-8753-FD6333A46804}"/>
    <dgm:cxn modelId="{EF2A5D20-42BF-4E9D-9318-333A562DB6F1}" type="presOf" srcId="{4A6FCF96-FD95-4FD0-9541-F46B9A0D9CA3}" destId="{52310418-C47F-468C-A9DF-6526B8436700}" srcOrd="0" destOrd="0" presId="urn:microsoft.com/office/officeart/2008/layout/PictureStrips"/>
    <dgm:cxn modelId="{4EF20EEF-9C3F-45DB-8A36-B95650734C5E}" type="presParOf" srcId="{6F2B2351-906F-4F5A-8E45-D1454D457C36}" destId="{EF0C7518-768F-4DA8-A844-A441D5325EA2}" srcOrd="0" destOrd="0" presId="urn:microsoft.com/office/officeart/2008/layout/PictureStrips"/>
    <dgm:cxn modelId="{CF20EBD1-8F3A-49FB-A798-936CCE5357D6}" type="presParOf" srcId="{EF0C7518-768F-4DA8-A844-A441D5325EA2}" destId="{C5F27C78-17EE-4728-A2BA-D7648BA32631}" srcOrd="0" destOrd="0" presId="urn:microsoft.com/office/officeart/2008/layout/PictureStrips"/>
    <dgm:cxn modelId="{A55D075D-BB1B-4E80-AC4A-AFF924C0D8BC}" type="presParOf" srcId="{EF0C7518-768F-4DA8-A844-A441D5325EA2}" destId="{573C94AF-F237-4547-AE40-69EE4F271996}" srcOrd="1" destOrd="0" presId="urn:microsoft.com/office/officeart/2008/layout/PictureStrips"/>
    <dgm:cxn modelId="{20F795BF-A969-4BD4-A4AE-D1D01E9A2C15}" type="presParOf" srcId="{6F2B2351-906F-4F5A-8E45-D1454D457C36}" destId="{3449B9CB-EF18-4963-8521-6AB1A3CB1727}" srcOrd="1" destOrd="0" presId="urn:microsoft.com/office/officeart/2008/layout/PictureStrips"/>
    <dgm:cxn modelId="{B88E997E-44E1-49FA-8A30-6A8133289CA5}" type="presParOf" srcId="{6F2B2351-906F-4F5A-8E45-D1454D457C36}" destId="{2C50A865-3C82-4215-818F-88D36FA43F1F}" srcOrd="2" destOrd="0" presId="urn:microsoft.com/office/officeart/2008/layout/PictureStrips"/>
    <dgm:cxn modelId="{02CA337D-910E-41BB-AB27-0D27C9EE0C22}" type="presParOf" srcId="{2C50A865-3C82-4215-818F-88D36FA43F1F}" destId="{41E43CD2-6EAA-436F-88A3-4E125EDB8737}" srcOrd="0" destOrd="0" presId="urn:microsoft.com/office/officeart/2008/layout/PictureStrips"/>
    <dgm:cxn modelId="{31C023D4-B97F-4B3B-AF8D-ED72CB4E8E77}" type="presParOf" srcId="{2C50A865-3C82-4215-818F-88D36FA43F1F}" destId="{F09F7894-D087-4A20-BC64-B1949EE51847}" srcOrd="1" destOrd="0" presId="urn:microsoft.com/office/officeart/2008/layout/PictureStrips"/>
    <dgm:cxn modelId="{97B90D00-CF04-4B5B-B35C-024675C83953}" type="presParOf" srcId="{6F2B2351-906F-4F5A-8E45-D1454D457C36}" destId="{923CB03F-E03F-430D-880A-F774178AB5C0}" srcOrd="3" destOrd="0" presId="urn:microsoft.com/office/officeart/2008/layout/PictureStrips"/>
    <dgm:cxn modelId="{E4D38098-3049-4BC0-AF8E-54CEDA1B2610}" type="presParOf" srcId="{6F2B2351-906F-4F5A-8E45-D1454D457C36}" destId="{09205A48-0FB5-404B-A1DA-C0F1B23E11CD}" srcOrd="4" destOrd="0" presId="urn:microsoft.com/office/officeart/2008/layout/PictureStrips"/>
    <dgm:cxn modelId="{30B5923E-9761-489F-8E78-323DD26C74F5}" type="presParOf" srcId="{09205A48-0FB5-404B-A1DA-C0F1B23E11CD}" destId="{52310418-C47F-468C-A9DF-6526B8436700}" srcOrd="0" destOrd="0" presId="urn:microsoft.com/office/officeart/2008/layout/PictureStrips"/>
    <dgm:cxn modelId="{638B1C17-A9A0-4908-A41F-0182094C9EFC}" type="presParOf" srcId="{09205A48-0FB5-404B-A1DA-C0F1B23E11CD}" destId="{35667560-B15D-4FEC-A20E-6D1D3883CD0B}" srcOrd="1" destOrd="0" presId="urn:microsoft.com/office/officeart/2008/layout/PictureStrips"/>
    <dgm:cxn modelId="{63E9A556-4B2F-4C0D-A1E8-A56FBBB774A6}" type="presParOf" srcId="{6F2B2351-906F-4F5A-8E45-D1454D457C36}" destId="{26387F02-E7F3-4784-A9C0-D902539BE095}" srcOrd="5" destOrd="0" presId="urn:microsoft.com/office/officeart/2008/layout/PictureStrips"/>
    <dgm:cxn modelId="{6FE63B81-E38D-4DA7-9DB1-DBA918E68A66}" type="presParOf" srcId="{6F2B2351-906F-4F5A-8E45-D1454D457C36}" destId="{EF72941F-50D0-4618-B2FF-D641B833178D}" srcOrd="6" destOrd="0" presId="urn:microsoft.com/office/officeart/2008/layout/PictureStrips"/>
    <dgm:cxn modelId="{66E7F3E7-5613-49C2-A2F0-F5B7E8542508}" type="presParOf" srcId="{EF72941F-50D0-4618-B2FF-D641B833178D}" destId="{DBFEA9B8-E9E6-4BD7-828F-891F56779A93}" srcOrd="0" destOrd="0" presId="urn:microsoft.com/office/officeart/2008/layout/PictureStrips"/>
    <dgm:cxn modelId="{68E6BCAD-1199-4A41-94FA-6725C1EF5F65}" type="presParOf" srcId="{EF72941F-50D0-4618-B2FF-D641B833178D}" destId="{F63C1D4B-2753-4E64-A2E9-247A6C5C58B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EC476-7D19-49D7-9F57-86B39890C5DF}">
      <dsp:nvSpPr>
        <dsp:cNvPr id="0" name=""/>
        <dsp:cNvSpPr/>
      </dsp:nvSpPr>
      <dsp:spPr>
        <a:xfrm>
          <a:off x="2237" y="0"/>
          <a:ext cx="3481115" cy="4032795"/>
        </a:xfrm>
        <a:prstGeom prst="roundRect">
          <a:avLst>
            <a:gd name="adj" fmla="val 10000"/>
          </a:avLst>
        </a:prstGeom>
        <a:solidFill>
          <a:srgbClr val="0046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900" b="1" kern="1200" dirty="0" smtClean="0"/>
            <a:t>Бизнеса</a:t>
          </a:r>
          <a:endParaRPr lang="en-US" sz="3900" kern="1200" dirty="0"/>
        </a:p>
      </dsp:txBody>
      <dsp:txXfrm>
        <a:off x="2237" y="1613118"/>
        <a:ext cx="3481115" cy="1613118"/>
      </dsp:txXfrm>
    </dsp:sp>
    <dsp:sp modelId="{E6F54D59-10CA-4452-8099-A6BD23EBE920}">
      <dsp:nvSpPr>
        <dsp:cNvPr id="0" name=""/>
        <dsp:cNvSpPr/>
      </dsp:nvSpPr>
      <dsp:spPr>
        <a:xfrm>
          <a:off x="1071334" y="241967"/>
          <a:ext cx="1342920" cy="13429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9B8BD-6646-4749-9643-F345711A06BA}">
      <dsp:nvSpPr>
        <dsp:cNvPr id="0" name=""/>
        <dsp:cNvSpPr/>
      </dsp:nvSpPr>
      <dsp:spPr>
        <a:xfrm>
          <a:off x="3587786" y="0"/>
          <a:ext cx="3481115" cy="4032795"/>
        </a:xfrm>
        <a:prstGeom prst="roundRect">
          <a:avLst>
            <a:gd name="adj" fmla="val 10000"/>
          </a:avLst>
        </a:prstGeom>
        <a:solidFill>
          <a:srgbClr val="0046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900" b="1" kern="1200" dirty="0" smtClean="0"/>
            <a:t>Хората</a:t>
          </a:r>
          <a:endParaRPr lang="en-US" sz="3900" kern="1200" dirty="0"/>
        </a:p>
      </dsp:txBody>
      <dsp:txXfrm>
        <a:off x="3587786" y="1613118"/>
        <a:ext cx="3481115" cy="1613118"/>
      </dsp:txXfrm>
    </dsp:sp>
    <dsp:sp modelId="{B3DBF0AC-F860-4714-B8BF-5A3BEE915AD6}">
      <dsp:nvSpPr>
        <dsp:cNvPr id="0" name=""/>
        <dsp:cNvSpPr/>
      </dsp:nvSpPr>
      <dsp:spPr>
        <a:xfrm>
          <a:off x="4656883" y="241967"/>
          <a:ext cx="1342920" cy="13429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07835-7FF5-44DC-BE0F-4291AB6BA81F}">
      <dsp:nvSpPr>
        <dsp:cNvPr id="0" name=""/>
        <dsp:cNvSpPr/>
      </dsp:nvSpPr>
      <dsp:spPr>
        <a:xfrm>
          <a:off x="7173335" y="0"/>
          <a:ext cx="3481115" cy="4032795"/>
        </a:xfrm>
        <a:prstGeom prst="roundRect">
          <a:avLst>
            <a:gd name="adj" fmla="val 10000"/>
          </a:avLst>
        </a:prstGeom>
        <a:solidFill>
          <a:srgbClr val="0046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900" b="1" kern="1200" dirty="0" smtClean="0"/>
            <a:t>Технологиите</a:t>
          </a:r>
          <a:endParaRPr lang="en-US" sz="3900" kern="1200" dirty="0"/>
        </a:p>
      </dsp:txBody>
      <dsp:txXfrm>
        <a:off x="7173335" y="1613118"/>
        <a:ext cx="3481115" cy="1613118"/>
      </dsp:txXfrm>
    </dsp:sp>
    <dsp:sp modelId="{EADF21B9-E077-41BB-B2DF-40B14D29814A}">
      <dsp:nvSpPr>
        <dsp:cNvPr id="0" name=""/>
        <dsp:cNvSpPr/>
      </dsp:nvSpPr>
      <dsp:spPr>
        <a:xfrm>
          <a:off x="8242432" y="241967"/>
          <a:ext cx="1342920" cy="13429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86C9A-AC3F-44B6-A29D-C882587D4B48}">
      <dsp:nvSpPr>
        <dsp:cNvPr id="0" name=""/>
        <dsp:cNvSpPr/>
      </dsp:nvSpPr>
      <dsp:spPr>
        <a:xfrm>
          <a:off x="426267" y="3226236"/>
          <a:ext cx="9804152" cy="60491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D8623-1721-4DB8-929A-AA0A3DC987A9}">
      <dsp:nvSpPr>
        <dsp:cNvPr id="0" name=""/>
        <dsp:cNvSpPr/>
      </dsp:nvSpPr>
      <dsp:spPr>
        <a:xfrm rot="10800000">
          <a:off x="2207287" y="1696330"/>
          <a:ext cx="5842174" cy="2943050"/>
        </a:xfrm>
        <a:prstGeom prst="homePlate">
          <a:avLst/>
        </a:prstGeom>
        <a:solidFill>
          <a:srgbClr val="0046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803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6500" kern="1200" dirty="0" smtClean="0"/>
            <a:t>Бизнесът</a:t>
          </a:r>
          <a:endParaRPr lang="en-US" sz="6500" kern="1200" dirty="0"/>
        </a:p>
      </dsp:txBody>
      <dsp:txXfrm rot="10800000">
        <a:off x="2943049" y="1696330"/>
        <a:ext cx="5106412" cy="2943050"/>
      </dsp:txXfrm>
    </dsp:sp>
    <dsp:sp modelId="{19EA972C-C1AB-4315-BD63-953821F40175}">
      <dsp:nvSpPr>
        <dsp:cNvPr id="0" name=""/>
        <dsp:cNvSpPr/>
      </dsp:nvSpPr>
      <dsp:spPr>
        <a:xfrm>
          <a:off x="735762" y="1696330"/>
          <a:ext cx="2943050" cy="2943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D8623-1721-4DB8-929A-AA0A3DC987A9}">
      <dsp:nvSpPr>
        <dsp:cNvPr id="0" name=""/>
        <dsp:cNvSpPr/>
      </dsp:nvSpPr>
      <dsp:spPr>
        <a:xfrm rot="10800000">
          <a:off x="2207287" y="1696330"/>
          <a:ext cx="5842174" cy="2943050"/>
        </a:xfrm>
        <a:prstGeom prst="homePlate">
          <a:avLst/>
        </a:prstGeom>
        <a:solidFill>
          <a:srgbClr val="0046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803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6500" kern="1200" dirty="0" smtClean="0"/>
            <a:t>Хората</a:t>
          </a:r>
          <a:endParaRPr lang="en-US" sz="6500" kern="1200" dirty="0"/>
        </a:p>
      </dsp:txBody>
      <dsp:txXfrm rot="10800000">
        <a:off x="2943049" y="1696330"/>
        <a:ext cx="5106412" cy="2943050"/>
      </dsp:txXfrm>
    </dsp:sp>
    <dsp:sp modelId="{19EA972C-C1AB-4315-BD63-953821F40175}">
      <dsp:nvSpPr>
        <dsp:cNvPr id="0" name=""/>
        <dsp:cNvSpPr/>
      </dsp:nvSpPr>
      <dsp:spPr>
        <a:xfrm>
          <a:off x="735762" y="1696330"/>
          <a:ext cx="2943050" cy="2943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D8623-1721-4DB8-929A-AA0A3DC987A9}">
      <dsp:nvSpPr>
        <dsp:cNvPr id="0" name=""/>
        <dsp:cNvSpPr/>
      </dsp:nvSpPr>
      <dsp:spPr>
        <a:xfrm rot="10800000">
          <a:off x="2207287" y="1696330"/>
          <a:ext cx="5842174" cy="2943050"/>
        </a:xfrm>
        <a:prstGeom prst="homePlate">
          <a:avLst/>
        </a:prstGeom>
        <a:solidFill>
          <a:srgbClr val="0046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803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700" kern="1200" dirty="0" smtClean="0"/>
            <a:t>Технологиите</a:t>
          </a:r>
          <a:endParaRPr lang="en-US" sz="4700" kern="1200" dirty="0"/>
        </a:p>
      </dsp:txBody>
      <dsp:txXfrm rot="10800000">
        <a:off x="2943049" y="1696330"/>
        <a:ext cx="5106412" cy="2943050"/>
      </dsp:txXfrm>
    </dsp:sp>
    <dsp:sp modelId="{19EA972C-C1AB-4315-BD63-953821F40175}">
      <dsp:nvSpPr>
        <dsp:cNvPr id="0" name=""/>
        <dsp:cNvSpPr/>
      </dsp:nvSpPr>
      <dsp:spPr>
        <a:xfrm>
          <a:off x="735762" y="1696330"/>
          <a:ext cx="2943050" cy="2943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27C78-17EE-4728-A2BA-D7648BA32631}">
      <dsp:nvSpPr>
        <dsp:cNvPr id="0" name=""/>
        <dsp:cNvSpPr/>
      </dsp:nvSpPr>
      <dsp:spPr>
        <a:xfrm>
          <a:off x="222389" y="559398"/>
          <a:ext cx="5281335" cy="1650417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88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Платформи за отдалечена работа</a:t>
          </a:r>
          <a:endParaRPr lang="en-US" sz="3200" kern="1200" dirty="0"/>
        </a:p>
      </dsp:txBody>
      <dsp:txXfrm>
        <a:off x="222389" y="559398"/>
        <a:ext cx="5281335" cy="1650417"/>
      </dsp:txXfrm>
    </dsp:sp>
    <dsp:sp modelId="{573C94AF-F237-4547-AE40-69EE4F271996}">
      <dsp:nvSpPr>
        <dsp:cNvPr id="0" name=""/>
        <dsp:cNvSpPr/>
      </dsp:nvSpPr>
      <dsp:spPr>
        <a:xfrm>
          <a:off x="2333" y="321004"/>
          <a:ext cx="1155292" cy="17329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1E43CD2-6EAA-436F-88A3-4E125EDB8737}">
      <dsp:nvSpPr>
        <dsp:cNvPr id="0" name=""/>
        <dsp:cNvSpPr/>
      </dsp:nvSpPr>
      <dsp:spPr>
        <a:xfrm>
          <a:off x="5949480" y="559398"/>
          <a:ext cx="5281335" cy="1650417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88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Телемедицина</a:t>
          </a:r>
          <a:endParaRPr lang="ru-RU" sz="3900" kern="1200" dirty="0"/>
        </a:p>
      </dsp:txBody>
      <dsp:txXfrm>
        <a:off x="5949480" y="559398"/>
        <a:ext cx="5281335" cy="1650417"/>
      </dsp:txXfrm>
    </dsp:sp>
    <dsp:sp modelId="{F09F7894-D087-4A20-BC64-B1949EE51847}">
      <dsp:nvSpPr>
        <dsp:cNvPr id="0" name=""/>
        <dsp:cNvSpPr/>
      </dsp:nvSpPr>
      <dsp:spPr>
        <a:xfrm>
          <a:off x="5729425" y="321004"/>
          <a:ext cx="1155292" cy="173293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310418-C47F-468C-A9DF-6526B8436700}">
      <dsp:nvSpPr>
        <dsp:cNvPr id="0" name=""/>
        <dsp:cNvSpPr/>
      </dsp:nvSpPr>
      <dsp:spPr>
        <a:xfrm>
          <a:off x="222389" y="2637090"/>
          <a:ext cx="5281335" cy="1650417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88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Онлайн търговия</a:t>
          </a:r>
        </a:p>
      </dsp:txBody>
      <dsp:txXfrm>
        <a:off x="222389" y="2637090"/>
        <a:ext cx="5281335" cy="1650417"/>
      </dsp:txXfrm>
    </dsp:sp>
    <dsp:sp modelId="{35667560-B15D-4FEC-A20E-6D1D3883CD0B}">
      <dsp:nvSpPr>
        <dsp:cNvPr id="0" name=""/>
        <dsp:cNvSpPr/>
      </dsp:nvSpPr>
      <dsp:spPr>
        <a:xfrm>
          <a:off x="2333" y="2398696"/>
          <a:ext cx="1155292" cy="1732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FEA9B8-E9E6-4BD7-828F-891F56779A93}">
      <dsp:nvSpPr>
        <dsp:cNvPr id="0" name=""/>
        <dsp:cNvSpPr/>
      </dsp:nvSpPr>
      <dsp:spPr>
        <a:xfrm>
          <a:off x="5949480" y="2637090"/>
          <a:ext cx="5281335" cy="1650417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88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Дигитален маркетинг </a:t>
          </a:r>
          <a:r>
            <a:rPr lang="ru-RU" sz="1200" i="1" kern="1200" dirty="0" smtClean="0"/>
            <a:t>(След COVID-19 стойността на пазара за интернет реклама се очаква да нарасне на 359 млрд. долара през 2020 г. и да достигне 1089 млрд. долара до 2027 г., при средногодишен ръст от 17,2%, сочи анализ на Allied Market Reseatrch)</a:t>
          </a:r>
        </a:p>
      </dsp:txBody>
      <dsp:txXfrm>
        <a:off x="5949480" y="2637090"/>
        <a:ext cx="5281335" cy="1650417"/>
      </dsp:txXfrm>
    </dsp:sp>
    <dsp:sp modelId="{F63C1D4B-2753-4E64-A2E9-247A6C5C58B1}">
      <dsp:nvSpPr>
        <dsp:cNvPr id="0" name=""/>
        <dsp:cNvSpPr/>
      </dsp:nvSpPr>
      <dsp:spPr>
        <a:xfrm>
          <a:off x="5729425" y="2398696"/>
          <a:ext cx="1155292" cy="17329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r">
              <a:defRPr sz="1200"/>
            </a:lvl1pPr>
          </a:lstStyle>
          <a:p>
            <a:pPr>
              <a:defRPr/>
            </a:pPr>
            <a:fld id="{5986CBE3-142C-493A-ADA3-C12654463F15}" type="datetimeFigureOut">
              <a:rPr lang="bg-BG"/>
              <a:pPr>
                <a:defRPr/>
              </a:pPr>
              <a:t>30.11.2020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r">
              <a:defRPr sz="1200"/>
            </a:lvl1pPr>
          </a:lstStyle>
          <a:p>
            <a:pPr>
              <a:defRPr/>
            </a:pPr>
            <a:fld id="{23321A4E-848E-4405-8446-B6982ECB316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139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E263A7-478A-4704-90F3-2C909BE1B692}" type="datetimeFigureOut">
              <a:rPr lang="en-US"/>
              <a:pPr>
                <a:defRPr/>
              </a:pPr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5" tIns="46553" rIns="93105" bIns="4655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05" tIns="46553" rIns="93105" bIns="465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3105" tIns="46553" rIns="93105" bIns="465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4F278A-1655-4729-A3A7-AEEC8DD36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65539-9D0D-40F9-8EB0-FC47033417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913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4680" y="-27386"/>
            <a:ext cx="12240000" cy="69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33938"/>
            <a:ext cx="12290730" cy="691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1124744"/>
            <a:ext cx="72000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2684511"/>
            <a:ext cx="720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4365104"/>
            <a:ext cx="4220852" cy="20028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344472" y="6237312"/>
            <a:ext cx="149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84882"/>
                </a:solidFill>
              </a:rPr>
              <a:t>www.bia-bg.com</a:t>
            </a:r>
            <a:endParaRPr lang="bg-BG" sz="1400" dirty="0">
              <a:solidFill>
                <a:srgbClr val="184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4214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3976"/>
            <a:ext cx="5386917" cy="41673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4214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3976"/>
            <a:ext cx="5389033" cy="41673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57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646639" cy="923702"/>
          </a:xfr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7133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9108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32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68760"/>
            <a:ext cx="73152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055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854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12192000" cy="170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8640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8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Контейнер за долния колонтитул 4"/>
          <p:cNvSpPr txBox="1">
            <a:spLocks/>
          </p:cNvSpPr>
          <p:nvPr userDrawn="1"/>
        </p:nvSpPr>
        <p:spPr>
          <a:xfrm>
            <a:off x="10416480" y="6558314"/>
            <a:ext cx="1412132" cy="18305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www.bia-bg.com</a:t>
            </a:r>
            <a:endParaRPr lang="bg-BG" sz="1000" dirty="0" smtClean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1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Off-page Connector 12"/>
          <p:cNvSpPr/>
          <p:nvPr/>
        </p:nvSpPr>
        <p:spPr>
          <a:xfrm rot="16200000">
            <a:off x="-1935094" y="1965175"/>
            <a:ext cx="6858000" cy="2927648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Flowchart: Off-page Connector 13"/>
          <p:cNvSpPr/>
          <p:nvPr/>
        </p:nvSpPr>
        <p:spPr>
          <a:xfrm rot="16200000">
            <a:off x="-1965174" y="1965174"/>
            <a:ext cx="6858000" cy="2927649"/>
          </a:xfrm>
          <a:prstGeom prst="flowChartOffpageConnector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2957729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51384" y="6453336"/>
            <a:ext cx="1342895" cy="253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www.bia-bg.com</a:t>
            </a:r>
            <a:endParaRPr lang="bg-BG" sz="105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" y="404664"/>
            <a:ext cx="2273396" cy="1080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43250" y="188913"/>
            <a:ext cx="8785225" cy="63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67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Off-page Connector 12"/>
          <p:cNvSpPr/>
          <p:nvPr/>
        </p:nvSpPr>
        <p:spPr>
          <a:xfrm rot="16200000">
            <a:off x="-274972" y="305049"/>
            <a:ext cx="6858001" cy="6247896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Flowchart: Off-page Connector 13"/>
          <p:cNvSpPr/>
          <p:nvPr/>
        </p:nvSpPr>
        <p:spPr>
          <a:xfrm rot="16200000">
            <a:off x="-305046" y="305050"/>
            <a:ext cx="6858002" cy="6247897"/>
          </a:xfrm>
          <a:prstGeom prst="flowChartOffpageConnector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" y="5681448"/>
            <a:ext cx="1706765" cy="107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02" y="2488019"/>
            <a:ext cx="2258589" cy="19032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16200000">
            <a:off x="-274978" y="305049"/>
            <a:ext cx="6858001" cy="6247896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Flowchart: Off-page Connector 6"/>
          <p:cNvSpPr/>
          <p:nvPr userDrawn="1"/>
        </p:nvSpPr>
        <p:spPr>
          <a:xfrm rot="16200000">
            <a:off x="-305052" y="305050"/>
            <a:ext cx="6858002" cy="6247897"/>
          </a:xfrm>
          <a:prstGeom prst="flowChartOffpageConnector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28" r="62514" b="13122"/>
          <a:stretch/>
        </p:blipFill>
        <p:spPr>
          <a:xfrm>
            <a:off x="-6" y="2707329"/>
            <a:ext cx="2742053" cy="4047165"/>
          </a:xfrm>
          <a:prstGeom prst="rect">
            <a:avLst/>
          </a:prstGeom>
        </p:spPr>
      </p:pic>
      <p:sp>
        <p:nvSpPr>
          <p:cNvPr id="9" name="Контейнер за долния колонтитул 4"/>
          <p:cNvSpPr txBox="1">
            <a:spLocks/>
          </p:cNvSpPr>
          <p:nvPr userDrawn="1"/>
        </p:nvSpPr>
        <p:spPr>
          <a:xfrm>
            <a:off x="10560496" y="6571440"/>
            <a:ext cx="1412132" cy="18305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184882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www.bia-bg.com</a:t>
            </a:r>
            <a:endParaRPr lang="bg-BG" sz="1000" dirty="0" smtClean="0">
              <a:solidFill>
                <a:srgbClr val="184882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27800" y="476250"/>
            <a:ext cx="5329238" cy="58324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226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 userDrawn="1"/>
        </p:nvSpPr>
        <p:spPr>
          <a:xfrm>
            <a:off x="14038" y="0"/>
            <a:ext cx="3303730" cy="685995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Flowchart: Delay 13"/>
          <p:cNvSpPr/>
          <p:nvPr userDrawn="1"/>
        </p:nvSpPr>
        <p:spPr>
          <a:xfrm>
            <a:off x="-16042" y="0"/>
            <a:ext cx="3303730" cy="6859958"/>
          </a:xfrm>
          <a:prstGeom prst="flowChartDelay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8" y="0"/>
            <a:ext cx="3273650" cy="685995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8680"/>
            <a:ext cx="2121837" cy="100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407368" y="6453336"/>
            <a:ext cx="1166655" cy="2462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www.bia-bg.com</a:t>
            </a:r>
            <a:endParaRPr lang="bg-BG" sz="1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32175" y="332656"/>
            <a:ext cx="8424863" cy="62649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930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-3731"/>
            <a:ext cx="7200000" cy="360661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6744072" y="1500068"/>
            <a:ext cx="5472560" cy="54008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3692624"/>
            <a:ext cx="72000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87" y="4057784"/>
            <a:ext cx="3310346" cy="157080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263493" y="5478199"/>
            <a:ext cx="149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84882"/>
                </a:solidFill>
              </a:rPr>
              <a:t>www.bia-bg.com</a:t>
            </a:r>
            <a:endParaRPr lang="bg-BG" sz="1400" dirty="0">
              <a:solidFill>
                <a:srgbClr val="18488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57" y="726804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11" y="918628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74" y="1481331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4" y="2530125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56" y="3695478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37" y="5094609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70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27386"/>
            <a:ext cx="12239998" cy="6919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132857"/>
            <a:ext cx="6912768" cy="3017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9425" y="4149725"/>
            <a:ext cx="5400675" cy="2374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71450" indent="0">
              <a:buNone/>
              <a:defRPr>
                <a:solidFill>
                  <a:schemeClr val="bg1"/>
                </a:solidFill>
              </a:defRPr>
            </a:lvl2pPr>
            <a:lvl3pPr marL="450850" indent="0">
              <a:buNone/>
              <a:defRPr>
                <a:solidFill>
                  <a:schemeClr val="bg1"/>
                </a:solidFill>
              </a:defRPr>
            </a:lvl3pPr>
            <a:lvl4pPr marL="627063" indent="0">
              <a:buNone/>
              <a:defRPr>
                <a:solidFill>
                  <a:schemeClr val="bg1"/>
                </a:solidFill>
              </a:defRPr>
            </a:lvl4pPr>
            <a:lvl5pPr marL="80486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2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3888" y="1268413"/>
            <a:ext cx="11233150" cy="46085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730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3238734"/>
            <a:ext cx="3816424" cy="32568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27386"/>
            <a:ext cx="12239998" cy="6919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017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445224"/>
            <a:ext cx="7200000" cy="115212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3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400" y="4725143"/>
            <a:ext cx="2502721" cy="217574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-3224" y="0"/>
            <a:ext cx="12195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954" y="4941168"/>
            <a:ext cx="1856372" cy="1584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914" y="4509120"/>
            <a:ext cx="2304256" cy="864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88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4680" y="-27386"/>
            <a:ext cx="12240000" cy="69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2" y="3861048"/>
            <a:ext cx="2622702" cy="28659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33938"/>
            <a:ext cx="12290730" cy="691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2403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661248"/>
            <a:ext cx="7200000" cy="1065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7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967" y="4725143"/>
            <a:ext cx="2430713" cy="217574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541" y="5497694"/>
            <a:ext cx="1186130" cy="129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914" y="4509120"/>
            <a:ext cx="2304256" cy="864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217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12372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517232"/>
            <a:ext cx="7200000" cy="10801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994" y="3692625"/>
            <a:ext cx="4087514" cy="313921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2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711" y="5373216"/>
            <a:ext cx="1968969" cy="1512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213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12372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517232"/>
            <a:ext cx="7200000" cy="10801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1" y="3004482"/>
            <a:ext cx="3983888" cy="390352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4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553" y="5443361"/>
            <a:ext cx="1676568" cy="14575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-3224" y="0"/>
            <a:ext cx="12195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213" y="5589240"/>
            <a:ext cx="1345915" cy="13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005" y="63678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6470475"/>
            <a:ext cx="1554526" cy="262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95399" y="1125538"/>
            <a:ext cx="11017175" cy="4824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2506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 flipH="1">
            <a:off x="0" y="439068"/>
            <a:ext cx="12192000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 userDrawn="1"/>
        </p:nvSpPr>
        <p:spPr>
          <a:xfrm flipH="1">
            <a:off x="0" y="457212"/>
            <a:ext cx="12192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 userDrawn="1"/>
        </p:nvSpPr>
        <p:spPr>
          <a:xfrm flipH="1">
            <a:off x="0" y="551344"/>
            <a:ext cx="12192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AEF8B4-ACE6-4120-9C58-0AD9D14F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80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36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44406" y="6453337"/>
            <a:ext cx="220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www.bia-bg.com</a:t>
            </a:r>
            <a:endParaRPr lang="bg-BG" sz="1400" dirty="0"/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68" y="6309320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7988" y="404813"/>
            <a:ext cx="11449050" cy="55451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5824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07701" y="44624"/>
            <a:ext cx="8736971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 l="-73356" r="-27467"/>
            </a:stretch>
          </a:blip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22" name="Flowchart: Delay 21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71531" y="21628"/>
            <a:ext cx="1728000" cy="6840000"/>
            <a:chOff x="1006004" y="0"/>
            <a:chExt cx="901699" cy="6863756"/>
          </a:xfrm>
        </p:grpSpPr>
        <p:sp>
          <p:nvSpPr>
            <p:cNvPr id="16" name="Freeform 15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6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824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99533" y="44624"/>
            <a:ext cx="8545139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16" name="Flowchart: Delay 15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871531" y="21629"/>
            <a:ext cx="1728000" cy="6842127"/>
            <a:chOff x="1006004" y="0"/>
            <a:chExt cx="901699" cy="6863756"/>
          </a:xfrm>
        </p:grpSpPr>
        <p:sp>
          <p:nvSpPr>
            <p:cNvPr id="18" name="Freeform 17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97" y="260648"/>
            <a:ext cx="1915967" cy="3312368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824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99533" y="44624"/>
            <a:ext cx="8545139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16" name="Flowchart: Delay 15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871531" y="21629"/>
            <a:ext cx="1728000" cy="6842127"/>
            <a:chOff x="1006004" y="0"/>
            <a:chExt cx="901699" cy="6863756"/>
          </a:xfrm>
        </p:grpSpPr>
        <p:sp>
          <p:nvSpPr>
            <p:cNvPr id="18" name="Freeform 17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10068">
            <a:off x="318624" y="596582"/>
            <a:ext cx="1514080" cy="2283637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824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99533" y="44624"/>
            <a:ext cx="8545139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16" name="Flowchart: Delay 15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871531" y="21629"/>
            <a:ext cx="1728000" cy="6842127"/>
            <a:chOff x="1006004" y="0"/>
            <a:chExt cx="901699" cy="6863756"/>
          </a:xfrm>
        </p:grpSpPr>
        <p:sp>
          <p:nvSpPr>
            <p:cNvPr id="18" name="Freeform 17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316898"/>
            <a:ext cx="2284248" cy="21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2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4680" y="-27386"/>
            <a:ext cx="12240000" cy="69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33938"/>
            <a:ext cx="12290730" cy="691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1124744"/>
            <a:ext cx="72000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2684511"/>
            <a:ext cx="720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4365104"/>
            <a:ext cx="4220852" cy="20028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344472" y="6237312"/>
            <a:ext cx="149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84882"/>
                </a:solidFill>
              </a:rPr>
              <a:t>www.bia-bg.com</a:t>
            </a:r>
            <a:endParaRPr lang="bg-BG" sz="1400" dirty="0">
              <a:solidFill>
                <a:srgbClr val="184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3888" y="1268413"/>
            <a:ext cx="11233150" cy="46085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363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59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517232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4" y="-41130"/>
            <a:ext cx="5096110" cy="3470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9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12192000" cy="6912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37" y="-41130"/>
            <a:ext cx="5402658" cy="34701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632504" y="6453336"/>
            <a:ext cx="1342895" cy="253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www.bia-bg.com</a:t>
            </a:r>
            <a:endParaRPr lang="bg-BG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517232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4" y="-41130"/>
            <a:ext cx="5096110" cy="3470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143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633044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46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213285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1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33256"/>
            <a:ext cx="1219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4" y="-41130"/>
            <a:ext cx="5096110" cy="3470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371" y="1412776"/>
            <a:ext cx="11233248" cy="360000"/>
          </a:xfrm>
          <a:prstGeom prst="rect">
            <a:avLst/>
          </a:prstGeom>
          <a:solidFill>
            <a:srgbClr val="00466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bg-BG" sz="2000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71" y="1916832"/>
            <a:ext cx="11233248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600"/>
              </a:spcBef>
            </a:pPr>
            <a:endParaRPr lang="bg-BG" sz="1800" b="0" dirty="0">
              <a:solidFill>
                <a:srgbClr val="00466E"/>
              </a:solidFill>
              <a:latin typeface="Arial Narrow" panose="020B050602020203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980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7988" y="1916113"/>
            <a:ext cx="11233150" cy="4105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07988" y="1412875"/>
            <a:ext cx="11233150" cy="3603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9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33256"/>
            <a:ext cx="1219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4" y="-41130"/>
            <a:ext cx="5096110" cy="3470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371" y="1412776"/>
            <a:ext cx="5520000" cy="360000"/>
          </a:xfrm>
          <a:prstGeom prst="rect">
            <a:avLst/>
          </a:prstGeom>
          <a:solidFill>
            <a:srgbClr val="00466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71" y="1916832"/>
            <a:ext cx="5520000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spcBef>
                <a:spcPts val="600"/>
              </a:spcBef>
              <a:buSzPct val="90000"/>
              <a:buFontTx/>
              <a:buBlip>
                <a:blip r:embed="rId4"/>
              </a:buBlip>
            </a:pPr>
            <a:endParaRPr lang="bg-BG" sz="1800" b="0" dirty="0">
              <a:solidFill>
                <a:srgbClr val="00466E"/>
              </a:solidFill>
              <a:latin typeface="Arial Narrow" panose="020B050602020203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980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6288021" y="1412776"/>
            <a:ext cx="5520000" cy="360000"/>
          </a:xfrm>
          <a:prstGeom prst="rect">
            <a:avLst/>
          </a:prstGeom>
          <a:solidFill>
            <a:srgbClr val="00466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8021" y="1916832"/>
            <a:ext cx="5520000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spcBef>
                <a:spcPts val="600"/>
              </a:spcBef>
              <a:buSzPct val="90000"/>
              <a:buFontTx/>
              <a:buBlip>
                <a:blip r:embed="rId4"/>
              </a:buBlip>
            </a:pPr>
            <a:endParaRPr lang="bg-BG" sz="1800" b="0" dirty="0">
              <a:solidFill>
                <a:srgbClr val="00466E"/>
              </a:solidFill>
              <a:latin typeface="Arial Narrow" panose="020B05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7988" y="1916113"/>
            <a:ext cx="5543550" cy="4105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311900" y="1916113"/>
            <a:ext cx="5472113" cy="4105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407988" y="1412875"/>
            <a:ext cx="5543550" cy="431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6311900" y="1412875"/>
            <a:ext cx="5472113" cy="431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6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776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03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4214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3976"/>
            <a:ext cx="5386917" cy="41673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4214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3976"/>
            <a:ext cx="5389033" cy="41673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45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7646639" cy="923702"/>
          </a:xfr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7133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9108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35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68760"/>
            <a:ext cx="73152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35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314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12192000" cy="170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8640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8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Контейнер за долния колонтитул 4"/>
          <p:cNvSpPr txBox="1">
            <a:spLocks/>
          </p:cNvSpPr>
          <p:nvPr userDrawn="1"/>
        </p:nvSpPr>
        <p:spPr>
          <a:xfrm>
            <a:off x="10416480" y="6558314"/>
            <a:ext cx="1412132" cy="18305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www.bia-bg.com</a:t>
            </a:r>
            <a:endParaRPr lang="bg-BG" sz="1000" dirty="0" smtClean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4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Off-page Connector 12"/>
          <p:cNvSpPr/>
          <p:nvPr/>
        </p:nvSpPr>
        <p:spPr>
          <a:xfrm rot="16200000">
            <a:off x="-1935094" y="1965175"/>
            <a:ext cx="6858000" cy="2927648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Flowchart: Off-page Connector 13"/>
          <p:cNvSpPr/>
          <p:nvPr/>
        </p:nvSpPr>
        <p:spPr>
          <a:xfrm rot="16200000">
            <a:off x="-1965174" y="1965174"/>
            <a:ext cx="6858000" cy="2927649"/>
          </a:xfrm>
          <a:prstGeom prst="flowChartOffpageConnector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2957729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51384" y="6453336"/>
            <a:ext cx="1342895" cy="253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www.bia-bg.com</a:t>
            </a:r>
            <a:endParaRPr lang="bg-BG" sz="105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" y="404664"/>
            <a:ext cx="2273396" cy="1080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43250" y="188913"/>
            <a:ext cx="8785225" cy="63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989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84"/>
            <a:ext cx="12192000" cy="6912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37" y="-41130"/>
            <a:ext cx="5402658" cy="34701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632504" y="6453336"/>
            <a:ext cx="1342895" cy="253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www.bia-bg.com</a:t>
            </a:r>
            <a:endParaRPr lang="bg-BG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Off-page Connector 12"/>
          <p:cNvSpPr/>
          <p:nvPr/>
        </p:nvSpPr>
        <p:spPr>
          <a:xfrm rot="16200000">
            <a:off x="-274972" y="305049"/>
            <a:ext cx="6858001" cy="6247896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Flowchart: Off-page Connector 13"/>
          <p:cNvSpPr/>
          <p:nvPr/>
        </p:nvSpPr>
        <p:spPr>
          <a:xfrm rot="16200000">
            <a:off x="-305046" y="305050"/>
            <a:ext cx="6858002" cy="6247897"/>
          </a:xfrm>
          <a:prstGeom prst="flowChartOffpageConnector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" y="5681448"/>
            <a:ext cx="1706765" cy="107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02" y="2488019"/>
            <a:ext cx="2258589" cy="19032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6" name="Flowchart: Off-page Connector 5"/>
          <p:cNvSpPr/>
          <p:nvPr userDrawn="1"/>
        </p:nvSpPr>
        <p:spPr>
          <a:xfrm rot="16200000">
            <a:off x="-274978" y="305049"/>
            <a:ext cx="6858001" cy="6247896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Flowchart: Off-page Connector 6"/>
          <p:cNvSpPr/>
          <p:nvPr userDrawn="1"/>
        </p:nvSpPr>
        <p:spPr>
          <a:xfrm rot="16200000">
            <a:off x="-305052" y="305050"/>
            <a:ext cx="6858002" cy="6247897"/>
          </a:xfrm>
          <a:prstGeom prst="flowChartOffpageConnector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28" r="62514" b="13122"/>
          <a:stretch/>
        </p:blipFill>
        <p:spPr>
          <a:xfrm>
            <a:off x="-6" y="2707329"/>
            <a:ext cx="2742053" cy="4047165"/>
          </a:xfrm>
          <a:prstGeom prst="rect">
            <a:avLst/>
          </a:prstGeom>
        </p:spPr>
      </p:pic>
      <p:sp>
        <p:nvSpPr>
          <p:cNvPr id="9" name="Контейнер за долния колонтитул 4"/>
          <p:cNvSpPr txBox="1">
            <a:spLocks/>
          </p:cNvSpPr>
          <p:nvPr userDrawn="1"/>
        </p:nvSpPr>
        <p:spPr>
          <a:xfrm>
            <a:off x="10560496" y="6571440"/>
            <a:ext cx="1412132" cy="18305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184882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www.bia-bg.com</a:t>
            </a:r>
            <a:endParaRPr lang="bg-BG" sz="1000" dirty="0" smtClean="0">
              <a:solidFill>
                <a:srgbClr val="184882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27800" y="476250"/>
            <a:ext cx="5329238" cy="58324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880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 userDrawn="1"/>
        </p:nvSpPr>
        <p:spPr>
          <a:xfrm>
            <a:off x="14038" y="0"/>
            <a:ext cx="3303730" cy="6859958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Flowchart: Delay 13"/>
          <p:cNvSpPr/>
          <p:nvPr userDrawn="1"/>
        </p:nvSpPr>
        <p:spPr>
          <a:xfrm>
            <a:off x="-16042" y="0"/>
            <a:ext cx="3303730" cy="6859958"/>
          </a:xfrm>
          <a:prstGeom prst="flowChartDelay">
            <a:avLst/>
          </a:prstGeom>
          <a:solidFill>
            <a:srgbClr val="00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8" y="0"/>
            <a:ext cx="3273650" cy="685995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8680"/>
            <a:ext cx="2121837" cy="100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407368" y="6453336"/>
            <a:ext cx="1166655" cy="2462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www.bia-bg.com</a:t>
            </a:r>
            <a:endParaRPr lang="bg-BG" sz="1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32175" y="332656"/>
            <a:ext cx="8424863" cy="62649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87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-3731"/>
            <a:ext cx="7200000" cy="360661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6744072" y="1500068"/>
            <a:ext cx="5472560" cy="54008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3692624"/>
            <a:ext cx="72000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87" y="4057784"/>
            <a:ext cx="3310346" cy="157080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263493" y="5478199"/>
            <a:ext cx="149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84882"/>
                </a:solidFill>
              </a:rPr>
              <a:t>www.bia-bg.com</a:t>
            </a:r>
            <a:endParaRPr lang="bg-BG" sz="1400" dirty="0">
              <a:solidFill>
                <a:srgbClr val="18488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57" y="726804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11" y="918628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74" y="1481331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4" y="2530125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56" y="3695478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37" y="5094609"/>
            <a:ext cx="1800000" cy="180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981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27386"/>
            <a:ext cx="12239998" cy="6919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132857"/>
            <a:ext cx="6912768" cy="3017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9425" y="4149725"/>
            <a:ext cx="5400675" cy="2374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71450" indent="0">
              <a:buNone/>
              <a:defRPr>
                <a:solidFill>
                  <a:schemeClr val="bg1"/>
                </a:solidFill>
              </a:defRPr>
            </a:lvl2pPr>
            <a:lvl3pPr marL="450850" indent="0">
              <a:buNone/>
              <a:defRPr>
                <a:solidFill>
                  <a:schemeClr val="bg1"/>
                </a:solidFill>
              </a:defRPr>
            </a:lvl3pPr>
            <a:lvl4pPr marL="627063" indent="0">
              <a:buNone/>
              <a:defRPr>
                <a:solidFill>
                  <a:schemeClr val="bg1"/>
                </a:solidFill>
              </a:defRPr>
            </a:lvl4pPr>
            <a:lvl5pPr marL="80486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2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3238734"/>
            <a:ext cx="3816424" cy="32568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27386"/>
            <a:ext cx="12239998" cy="6919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017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445224"/>
            <a:ext cx="7200000" cy="115212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400" y="4725143"/>
            <a:ext cx="2502721" cy="217574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-3224" y="0"/>
            <a:ext cx="12195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954" y="4941168"/>
            <a:ext cx="1856372" cy="1584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914" y="4509120"/>
            <a:ext cx="2304256" cy="864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4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4680" y="-27386"/>
            <a:ext cx="12240000" cy="69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2" y="3861048"/>
            <a:ext cx="2622702" cy="28659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79" y="-33938"/>
            <a:ext cx="12290730" cy="691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2403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661248"/>
            <a:ext cx="7200000" cy="1065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967" y="4725143"/>
            <a:ext cx="2430713" cy="217574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541" y="5497694"/>
            <a:ext cx="1186130" cy="129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4914" y="4509120"/>
            <a:ext cx="2304256" cy="864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03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12372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517232"/>
            <a:ext cx="7200000" cy="10801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994" y="3692625"/>
            <a:ext cx="4087514" cy="313921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5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711" y="5373216"/>
            <a:ext cx="1968969" cy="1512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648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3633044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466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213285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4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6E"/>
          </a:solidFill>
          <a:ln>
            <a:solidFill>
              <a:srgbClr val="004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0" b="2091"/>
          <a:stretch/>
        </p:blipFill>
        <p:spPr>
          <a:xfrm>
            <a:off x="7248128" y="2667957"/>
            <a:ext cx="4968504" cy="4232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8" y="2132857"/>
            <a:ext cx="7200000" cy="312372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8" y="5517232"/>
            <a:ext cx="7200000" cy="108012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1" y="3004482"/>
            <a:ext cx="3983888" cy="390352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8689" y="1529408"/>
            <a:ext cx="1498872" cy="307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www.bia-bg.com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3052929" cy="1450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553" y="5443361"/>
            <a:ext cx="1676568" cy="14575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-3224" y="0"/>
            <a:ext cx="12195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896544"/>
          </a:xfrm>
        </p:spPr>
        <p:txBody>
          <a:bodyPr/>
          <a:lstStyle>
            <a:lvl1pPr>
              <a:defRPr sz="1700"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213" y="5589240"/>
            <a:ext cx="1345915" cy="13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11/30/2020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3005" y="63678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6470475"/>
            <a:ext cx="1554526" cy="262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95399" y="1125538"/>
            <a:ext cx="11017175" cy="4824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9516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 flipH="1">
            <a:off x="0" y="439068"/>
            <a:ext cx="12192000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 userDrawn="1"/>
        </p:nvSpPr>
        <p:spPr>
          <a:xfrm flipH="1">
            <a:off x="0" y="457212"/>
            <a:ext cx="12192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 userDrawn="1"/>
        </p:nvSpPr>
        <p:spPr>
          <a:xfrm flipH="1">
            <a:off x="0" y="551344"/>
            <a:ext cx="12192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AEF8B4-ACE6-4120-9C58-0AD9D14F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0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44406" y="6453337"/>
            <a:ext cx="220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www.bia-bg.com</a:t>
            </a:r>
            <a:endParaRPr lang="bg-BG" sz="1400" dirty="0"/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68" y="6309320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7988" y="404813"/>
            <a:ext cx="11449050" cy="55451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0819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07701" y="44624"/>
            <a:ext cx="8736971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 l="-73356" r="-27467"/>
            </a:stretch>
          </a:blip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22" name="Flowchart: Delay 21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71531" y="21628"/>
            <a:ext cx="1728000" cy="6840000"/>
            <a:chOff x="1006004" y="0"/>
            <a:chExt cx="901699" cy="6863756"/>
          </a:xfrm>
        </p:grpSpPr>
        <p:sp>
          <p:nvSpPr>
            <p:cNvPr id="16" name="Freeform 15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6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588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99533" y="44624"/>
            <a:ext cx="8545139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16" name="Flowchart: Delay 15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871531" y="21629"/>
            <a:ext cx="1728000" cy="6842127"/>
            <a:chOff x="1006004" y="0"/>
            <a:chExt cx="901699" cy="6863756"/>
          </a:xfrm>
        </p:grpSpPr>
        <p:sp>
          <p:nvSpPr>
            <p:cNvPr id="18" name="Freeform 17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97" y="260648"/>
            <a:ext cx="1915967" cy="3312368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29858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99533" y="44624"/>
            <a:ext cx="8545139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16" name="Flowchart: Delay 15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871531" y="21629"/>
            <a:ext cx="1728000" cy="6842127"/>
            <a:chOff x="1006004" y="0"/>
            <a:chExt cx="901699" cy="6863756"/>
          </a:xfrm>
        </p:grpSpPr>
        <p:sp>
          <p:nvSpPr>
            <p:cNvPr id="18" name="Freeform 17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10068">
            <a:off x="318624" y="596582"/>
            <a:ext cx="1514080" cy="2283637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744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99533" y="44624"/>
            <a:ext cx="8545139" cy="83671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-48683" y="-2"/>
            <a:ext cx="2676635" cy="6863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sz="3200" kern="0" dirty="0"/>
          </a:p>
        </p:txBody>
      </p:sp>
      <p:sp>
        <p:nvSpPr>
          <p:cNvPr id="16" name="Flowchart: Delay 15"/>
          <p:cNvSpPr/>
          <p:nvPr userDrawn="1"/>
        </p:nvSpPr>
        <p:spPr bwMode="auto">
          <a:xfrm rot="10800000">
            <a:off x="1997952" y="2997384"/>
            <a:ext cx="1200000" cy="3860616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871531" y="21629"/>
            <a:ext cx="1728000" cy="6842127"/>
            <a:chOff x="1006004" y="0"/>
            <a:chExt cx="901699" cy="6863756"/>
          </a:xfrm>
        </p:grpSpPr>
        <p:sp>
          <p:nvSpPr>
            <p:cNvPr id="18" name="Freeform 17"/>
            <p:cNvSpPr/>
            <p:nvPr userDrawn="1"/>
          </p:nvSpPr>
          <p:spPr>
            <a:xfrm rot="16200000" flipH="1">
              <a:off x="-2197274" y="3203278"/>
              <a:ext cx="6863756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 rot="16200000" flipH="1">
              <a:off x="-2061302" y="3085450"/>
              <a:ext cx="6863756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 rot="16200000" flipH="1">
              <a:off x="-1918887" y="3037165"/>
              <a:ext cx="686375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6339" y="6453336"/>
            <a:ext cx="1964317" cy="3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316898"/>
            <a:ext cx="2284248" cy="21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33256"/>
            <a:ext cx="1219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4" y="-41130"/>
            <a:ext cx="5096110" cy="3470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371" y="1412776"/>
            <a:ext cx="11233248" cy="360000"/>
          </a:xfrm>
          <a:prstGeom prst="rect">
            <a:avLst/>
          </a:prstGeom>
          <a:solidFill>
            <a:srgbClr val="00466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bg-BG" sz="2000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71" y="1916832"/>
            <a:ext cx="11233248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600"/>
              </a:spcBef>
            </a:pPr>
            <a:endParaRPr lang="bg-BG" sz="1800" b="0" dirty="0">
              <a:solidFill>
                <a:srgbClr val="00466E"/>
              </a:solidFill>
              <a:latin typeface="Arial Narrow" panose="020B050602020203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980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7988" y="1916113"/>
            <a:ext cx="11233150" cy="4105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07988" y="1412875"/>
            <a:ext cx="11233150" cy="3603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2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33256"/>
            <a:ext cx="1219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25"/>
                    </a14:imgEffect>
                    <a14:imgEffect>
                      <a14:saturation sat="2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4" y="-41130"/>
            <a:ext cx="5096110" cy="3470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371" y="1412776"/>
            <a:ext cx="5520000" cy="360000"/>
          </a:xfrm>
          <a:prstGeom prst="rect">
            <a:avLst/>
          </a:prstGeom>
          <a:solidFill>
            <a:srgbClr val="00466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71" y="1916832"/>
            <a:ext cx="5520000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spcBef>
                <a:spcPts val="600"/>
              </a:spcBef>
              <a:buSzPct val="90000"/>
              <a:buFontTx/>
              <a:buBlip>
                <a:blip r:embed="rId4"/>
              </a:buBlip>
            </a:pPr>
            <a:endParaRPr lang="bg-BG" sz="1800" b="0" dirty="0">
              <a:solidFill>
                <a:srgbClr val="00466E"/>
              </a:solidFill>
              <a:latin typeface="Arial Narrow" panose="020B050602020203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980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6288021" y="1412776"/>
            <a:ext cx="5520000" cy="360000"/>
          </a:xfrm>
          <a:prstGeom prst="rect">
            <a:avLst/>
          </a:prstGeom>
          <a:solidFill>
            <a:srgbClr val="00466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8021" y="1916832"/>
            <a:ext cx="5520000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spcBef>
                <a:spcPts val="600"/>
              </a:spcBef>
              <a:buSzPct val="90000"/>
              <a:buFontTx/>
              <a:buBlip>
                <a:blip r:embed="rId4"/>
              </a:buBlip>
            </a:pPr>
            <a:endParaRPr lang="bg-BG" sz="1800" b="0" dirty="0">
              <a:solidFill>
                <a:srgbClr val="00466E"/>
              </a:solidFill>
              <a:latin typeface="Arial Narrow" panose="020B05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7988" y="1916113"/>
            <a:ext cx="5543550" cy="4105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311900" y="1916113"/>
            <a:ext cx="5472113" cy="4105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407988" y="1412875"/>
            <a:ext cx="5543550" cy="431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6311900" y="1412875"/>
            <a:ext cx="5472113" cy="431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7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2776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22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36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>
            <a:spLocks noChangeArrowheads="1"/>
          </p:cNvSpPr>
          <p:nvPr/>
        </p:nvSpPr>
        <p:spPr bwMode="auto">
          <a:xfrm>
            <a:off x="24680" y="8760"/>
            <a:ext cx="12168000" cy="1043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" name="Rektangel 2"/>
          <p:cNvSpPr>
            <a:spLocks noChangeArrowheads="1"/>
          </p:cNvSpPr>
          <p:nvPr/>
        </p:nvSpPr>
        <p:spPr bwMode="auto">
          <a:xfrm>
            <a:off x="0" y="-27384"/>
            <a:ext cx="12204000" cy="1043977"/>
          </a:xfrm>
          <a:prstGeom prst="rect">
            <a:avLst/>
          </a:prstGeom>
          <a:solidFill>
            <a:srgbClr val="0046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224" y="0"/>
            <a:ext cx="12195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196752"/>
            <a:ext cx="11329259" cy="490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Щракн., за да ред. стил на загл. в обр.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11" name="Rektangel 2"/>
          <p:cNvSpPr>
            <a:spLocks noChangeArrowheads="1"/>
          </p:cNvSpPr>
          <p:nvPr/>
        </p:nvSpPr>
        <p:spPr bwMode="auto">
          <a:xfrm rot="10800000">
            <a:off x="-3224" y="6457430"/>
            <a:ext cx="12195224" cy="400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4" name="Rektangel 2"/>
          <p:cNvSpPr>
            <a:spLocks noChangeArrowheads="1"/>
          </p:cNvSpPr>
          <p:nvPr/>
        </p:nvSpPr>
        <p:spPr bwMode="auto">
          <a:xfrm rot="10800000">
            <a:off x="-3224" y="6485593"/>
            <a:ext cx="12195224" cy="372406"/>
          </a:xfrm>
          <a:prstGeom prst="rect">
            <a:avLst/>
          </a:prstGeom>
          <a:solidFill>
            <a:srgbClr val="0046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Контейнер за долния колонтитул 4"/>
          <p:cNvSpPr txBox="1">
            <a:spLocks/>
          </p:cNvSpPr>
          <p:nvPr userDrawn="1"/>
        </p:nvSpPr>
        <p:spPr>
          <a:xfrm>
            <a:off x="263352" y="6525344"/>
            <a:ext cx="1412132" cy="18305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www.bia-bg.com</a:t>
            </a:r>
            <a:endParaRPr lang="bg-BG" sz="1000" dirty="0" smtClean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5667454"/>
            <a:ext cx="1656183" cy="7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7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22" r:id="rId2"/>
    <p:sldLayoutId id="2147484033" r:id="rId3"/>
    <p:sldLayoutId id="2147484029" r:id="rId4"/>
    <p:sldLayoutId id="2147484027" r:id="rId5"/>
    <p:sldLayoutId id="2147484030" r:id="rId6"/>
    <p:sldLayoutId id="2147484024" r:id="rId7"/>
    <p:sldLayoutId id="2147484025" r:id="rId8"/>
    <p:sldLayoutId id="2147484031" r:id="rId9"/>
    <p:sldLayoutId id="2147484032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77" r:id="rId16"/>
    <p:sldLayoutId id="2147484074" r:id="rId17"/>
    <p:sldLayoutId id="2147484081" r:id="rId18"/>
    <p:sldLayoutId id="2147484078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  <p:sldLayoutId id="2147484020" r:id="rId26"/>
    <p:sldLayoutId id="2147484021" r:id="rId27"/>
    <p:sldLayoutId id="2147484040" r:id="rId28"/>
    <p:sldLayoutId id="2147484000" r:id="rId29"/>
    <p:sldLayoutId id="2147484005" r:id="rId30"/>
    <p:sldLayoutId id="2147484006" r:id="rId31"/>
    <p:sldLayoutId id="2147484008" r:id="rId32"/>
    <p:sldLayoutId id="2147484010" r:id="rId33"/>
    <p:sldLayoutId id="2147484011" r:id="rId3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0975" indent="-180975" algn="just" defTabSz="914400" rtl="0" eaLnBrk="1" latinLnBrk="0" hangingPunct="1">
        <a:spcBef>
          <a:spcPts val="1000"/>
        </a:spcBef>
        <a:buSzPct val="90000"/>
        <a:buFontTx/>
        <a:buBlip>
          <a:blip r:embed="rId37"/>
        </a:buBlip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-285750" algn="just" defTabSz="914400" rtl="0" eaLnBrk="1" latinLnBrk="0" hangingPunct="1">
        <a:spcBef>
          <a:spcPts val="1000"/>
        </a:spcBef>
        <a:buClr>
          <a:srgbClr val="00466E"/>
        </a:buClr>
        <a:buSzPct val="90000"/>
        <a:buFont typeface="Wingdings 2" panose="05020102010507070707" pitchFamily="18" charset="2"/>
        <a:buChar char="P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2pPr>
      <a:lvl3pPr marL="627063" indent="-176213" algn="just" defTabSz="914400" rtl="0" eaLnBrk="1" latinLnBrk="0" hangingPunct="1"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3pPr>
      <a:lvl4pPr marL="804863" indent="-177800" algn="just" defTabSz="914400" rtl="0" eaLnBrk="1" latinLnBrk="0" hangingPunct="1">
        <a:spcBef>
          <a:spcPts val="1000"/>
        </a:spcBef>
        <a:buFont typeface="Arial" panose="020B0604020202020204" pitchFamily="34" charset="0"/>
        <a:buChar char="–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4pPr>
      <a:lvl5pPr marL="982663" indent="-177800" algn="just" defTabSz="914400" rtl="0" eaLnBrk="1" latinLnBrk="0" hangingPunct="1">
        <a:spcBef>
          <a:spcPts val="1000"/>
        </a:spcBef>
        <a:buFont typeface="Arial" panose="020B0604020202020204" pitchFamily="34" charset="0"/>
        <a:buChar char="»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>
            <a:spLocks noChangeArrowheads="1"/>
          </p:cNvSpPr>
          <p:nvPr/>
        </p:nvSpPr>
        <p:spPr bwMode="auto">
          <a:xfrm>
            <a:off x="24680" y="8760"/>
            <a:ext cx="12168000" cy="1043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" name="Rektangel 2"/>
          <p:cNvSpPr>
            <a:spLocks noChangeArrowheads="1"/>
          </p:cNvSpPr>
          <p:nvPr/>
        </p:nvSpPr>
        <p:spPr bwMode="auto">
          <a:xfrm>
            <a:off x="0" y="-27384"/>
            <a:ext cx="12204000" cy="1043977"/>
          </a:xfrm>
          <a:prstGeom prst="rect">
            <a:avLst/>
          </a:prstGeom>
          <a:solidFill>
            <a:srgbClr val="0046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224" y="0"/>
            <a:ext cx="121952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196752"/>
            <a:ext cx="11329259" cy="490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Щракн., за да ред. стил на загл. в обр.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11" name="Rektangel 2"/>
          <p:cNvSpPr>
            <a:spLocks noChangeArrowheads="1"/>
          </p:cNvSpPr>
          <p:nvPr/>
        </p:nvSpPr>
        <p:spPr bwMode="auto">
          <a:xfrm rot="10800000">
            <a:off x="-3224" y="6457430"/>
            <a:ext cx="12195224" cy="400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4" name="Rektangel 2"/>
          <p:cNvSpPr>
            <a:spLocks noChangeArrowheads="1"/>
          </p:cNvSpPr>
          <p:nvPr/>
        </p:nvSpPr>
        <p:spPr bwMode="auto">
          <a:xfrm rot="10800000">
            <a:off x="-3224" y="6485593"/>
            <a:ext cx="12195224" cy="372406"/>
          </a:xfrm>
          <a:prstGeom prst="rect">
            <a:avLst/>
          </a:prstGeom>
          <a:solidFill>
            <a:srgbClr val="0046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sz="1800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Контейнер за долния колонтитул 4"/>
          <p:cNvSpPr txBox="1">
            <a:spLocks/>
          </p:cNvSpPr>
          <p:nvPr userDrawn="1"/>
        </p:nvSpPr>
        <p:spPr>
          <a:xfrm>
            <a:off x="119336" y="6525344"/>
            <a:ext cx="1872208" cy="2160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www.bia-bg.com</a:t>
            </a:r>
            <a:endParaRPr lang="bg-BG" sz="1000" dirty="0" smtClean="0">
              <a:solidFill>
                <a:schemeClr val="bg1"/>
              </a:solidFill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19336" y="5074019"/>
            <a:ext cx="1872208" cy="123380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586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  <p:sldLayoutId id="2147484103" r:id="rId21"/>
    <p:sldLayoutId id="2147484104" r:id="rId22"/>
    <p:sldLayoutId id="2147484105" r:id="rId23"/>
    <p:sldLayoutId id="2147484106" r:id="rId24"/>
    <p:sldLayoutId id="2147484107" r:id="rId25"/>
    <p:sldLayoutId id="2147484108" r:id="rId26"/>
    <p:sldLayoutId id="2147484109" r:id="rId27"/>
    <p:sldLayoutId id="2147484110" r:id="rId28"/>
    <p:sldLayoutId id="2147484111" r:id="rId29"/>
    <p:sldLayoutId id="2147484112" r:id="rId30"/>
    <p:sldLayoutId id="2147484113" r:id="rId31"/>
    <p:sldLayoutId id="2147484114" r:id="rId32"/>
    <p:sldLayoutId id="2147484115" r:id="rId33"/>
    <p:sldLayoutId id="2147484116" r:id="rId3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0975" indent="-180975" algn="just" defTabSz="914400" rtl="0" eaLnBrk="1" latinLnBrk="0" hangingPunct="1">
        <a:spcBef>
          <a:spcPts val="1000"/>
        </a:spcBef>
        <a:buSzPct val="90000"/>
        <a:buFontTx/>
        <a:buBlip>
          <a:blip r:embed="rId37"/>
        </a:buBlip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1pPr>
      <a:lvl2pPr marL="457200" indent="-285750" algn="just" defTabSz="914400" rtl="0" eaLnBrk="1" latinLnBrk="0" hangingPunct="1">
        <a:spcBef>
          <a:spcPts val="1000"/>
        </a:spcBef>
        <a:buClr>
          <a:srgbClr val="00466E"/>
        </a:buClr>
        <a:buSzPct val="90000"/>
        <a:buFont typeface="Wingdings 2" panose="05020102010507070707" pitchFamily="18" charset="2"/>
        <a:buChar char="P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2pPr>
      <a:lvl3pPr marL="627063" indent="-176213" algn="just" defTabSz="914400" rtl="0" eaLnBrk="1" latinLnBrk="0" hangingPunct="1"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3pPr>
      <a:lvl4pPr marL="804863" indent="-177800" algn="just" defTabSz="914400" rtl="0" eaLnBrk="1" latinLnBrk="0" hangingPunct="1">
        <a:spcBef>
          <a:spcPts val="1000"/>
        </a:spcBef>
        <a:buFont typeface="Arial" panose="020B0604020202020204" pitchFamily="34" charset="0"/>
        <a:buChar char="–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4pPr>
      <a:lvl5pPr marL="982663" indent="-177800" algn="just" defTabSz="914400" rtl="0" eaLnBrk="1" latinLnBrk="0" hangingPunct="1">
        <a:spcBef>
          <a:spcPts val="1000"/>
        </a:spcBef>
        <a:buFont typeface="Arial" panose="020B0604020202020204" pitchFamily="34" charset="0"/>
        <a:buChar char="»"/>
        <a:defRPr sz="1800" kern="1200">
          <a:solidFill>
            <a:srgbClr val="00466E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1424" y="1412776"/>
            <a:ext cx="7793287" cy="2304256"/>
          </a:xfrm>
        </p:spPr>
        <p:txBody>
          <a:bodyPr/>
          <a:lstStyle/>
          <a:p>
            <a:pPr algn="l"/>
            <a:r>
              <a:rPr lang="ru-RU" sz="4800" dirty="0"/>
              <a:t>Българската икономика след корона вируса </a:t>
            </a:r>
            <a:endParaRPr lang="bg-BG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1424" y="5301208"/>
            <a:ext cx="7011144" cy="992088"/>
          </a:xfrm>
        </p:spPr>
        <p:txBody>
          <a:bodyPr/>
          <a:lstStyle/>
          <a:p>
            <a:pPr algn="l"/>
            <a:r>
              <a:rPr lang="bg-BG" sz="2400" b="1" dirty="0" smtClean="0"/>
              <a:t>Радосвет Радев, председател на БСК</a:t>
            </a:r>
            <a:endParaRPr lang="bg-BG" sz="2400" b="1" dirty="0"/>
          </a:p>
          <a:p>
            <a:pPr algn="l"/>
            <a:r>
              <a:rPr lang="bg-BG" i="1" dirty="0" smtClean="0"/>
              <a:t>1 декември 2020 г., Български икономически форум</a:t>
            </a:r>
            <a:endParaRPr lang="bg-BG" i="1" dirty="0"/>
          </a:p>
          <a:p>
            <a:pPr algn="l"/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Ако сте ползвали някоя от антикризисните мерки,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какви пречки се сблъскахте</a:t>
            </a:r>
            <a:r>
              <a:rPr lang="ru-RU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99656" y="4509119"/>
            <a:ext cx="8857382" cy="13678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400" b="1" dirty="0" smtClean="0"/>
              <a:t>Друго: 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Задължения </a:t>
            </a:r>
            <a:r>
              <a:rPr lang="ru-RU" sz="1400" dirty="0"/>
              <a:t>към държавата, който не мога да изчиствам заради кризата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Сложни и неизпълними критерии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Малки грантове, неспособни да покрият спада на оборот и загубите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/>
              <a:t>Казус: </a:t>
            </a:r>
            <a:r>
              <a:rPr lang="ru-RU" sz="1400" dirty="0" smtClean="0"/>
              <a:t>«Фирмата </a:t>
            </a:r>
            <a:r>
              <a:rPr lang="ru-RU" sz="1400" dirty="0"/>
              <a:t>ми е основана през 2019 </a:t>
            </a:r>
            <a:r>
              <a:rPr lang="ru-RU" sz="1400" dirty="0" smtClean="0"/>
              <a:t>г. </a:t>
            </a:r>
            <a:r>
              <a:rPr lang="ru-RU" sz="1400" dirty="0"/>
              <a:t>Поради първоначалните </a:t>
            </a:r>
            <a:r>
              <a:rPr lang="ru-RU" sz="1400" dirty="0" smtClean="0"/>
              <a:t>инвестиции, през </a:t>
            </a:r>
            <a:r>
              <a:rPr lang="ru-RU" sz="1400" dirty="0"/>
              <a:t>първата </a:t>
            </a:r>
            <a:r>
              <a:rPr lang="ru-RU" sz="1400" dirty="0" smtClean="0"/>
              <a:t>година </a:t>
            </a:r>
            <a:r>
              <a:rPr lang="ru-RU" sz="1400" dirty="0"/>
              <a:t>е на финансова загуба, което не ми позволи да ползвам безвъзмездната помощ до </a:t>
            </a:r>
            <a:r>
              <a:rPr lang="ru-RU" sz="1400" dirty="0" smtClean="0"/>
              <a:t>10 000 </a:t>
            </a:r>
            <a:r>
              <a:rPr lang="ru-RU" sz="1400" dirty="0"/>
              <a:t>лв</a:t>
            </a:r>
            <a:r>
              <a:rPr lang="ru-RU" sz="1400" dirty="0" smtClean="0"/>
              <a:t>.»</a:t>
            </a:r>
            <a:endParaRPr lang="ru-RU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124744"/>
            <a:ext cx="6336704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Какъв вид подкрепа от държавата е подходяща за Вашия бизнес във връзка с преодоляване на последиците от епидемията COVID-19?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07" b="14894"/>
          <a:stretch/>
        </p:blipFill>
        <p:spPr>
          <a:xfrm>
            <a:off x="464319" y="1412776"/>
            <a:ext cx="1126336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47700733"/>
              </p:ext>
            </p:extLst>
          </p:nvPr>
        </p:nvGraphicFramePr>
        <p:xfrm>
          <a:off x="3143250" y="188913"/>
          <a:ext cx="8785225" cy="633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5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се отразява увеличеният брой заразени и карантинирани работници върху дейността на Вашата фирма?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392144" y="4905337"/>
            <a:ext cx="4464894" cy="13678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1600" b="1" dirty="0" smtClean="0"/>
              <a:t>Друго: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Нямам </a:t>
            </a:r>
            <a:r>
              <a:rPr lang="ru-RU" sz="1600" dirty="0" smtClean="0"/>
              <a:t>работници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Необходимост от работа home office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Нямам </a:t>
            </a:r>
            <a:r>
              <a:rPr lang="ru-RU" sz="1600" dirty="0"/>
              <a:t>хора в карантина</a:t>
            </a:r>
            <a:endParaRPr lang="bg-BG" sz="1600" dirty="0"/>
          </a:p>
          <a:p>
            <a:pPr>
              <a:spcBef>
                <a:spcPts val="0"/>
              </a:spcBef>
            </a:pPr>
            <a:r>
              <a:rPr lang="ru-RU" sz="1600" dirty="0" smtClean="0"/>
              <a:t>«Заразен персонал няма</a:t>
            </a:r>
            <a:r>
              <a:rPr lang="ru-RU" sz="1600" dirty="0"/>
              <a:t>, но и клиенти </a:t>
            </a:r>
            <a:r>
              <a:rPr lang="ru-RU" sz="1600" dirty="0" smtClean="0"/>
              <a:t>няма»</a:t>
            </a:r>
            <a:endParaRPr lang="ru-RU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065"/>
          <a:stretch/>
        </p:blipFill>
        <p:spPr>
          <a:xfrm>
            <a:off x="1703512" y="1268760"/>
            <a:ext cx="9102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Страдам от недостиг на квалифицирана работна ръка за:...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503"/>
          <a:stretch/>
        </p:blipFill>
        <p:spPr>
          <a:xfrm>
            <a:off x="2558082" y="1484784"/>
            <a:ext cx="7075837" cy="34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22096734"/>
              </p:ext>
            </p:extLst>
          </p:nvPr>
        </p:nvGraphicFramePr>
        <p:xfrm>
          <a:off x="3143250" y="188913"/>
          <a:ext cx="8785225" cy="633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3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Тенденции</a:t>
            </a:r>
            <a:endParaRPr lang="bg-B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58268983"/>
              </p:ext>
            </p:extLst>
          </p:nvPr>
        </p:nvGraphicFramePr>
        <p:xfrm>
          <a:off x="623888" y="1268413"/>
          <a:ext cx="1123315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745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z="2000" b="1" dirty="0" smtClean="0"/>
              <a:t>Радосвет Радев</a:t>
            </a:r>
            <a:endParaRPr lang="bg-BG" b="1" dirty="0" smtClean="0"/>
          </a:p>
          <a:p>
            <a:r>
              <a:rPr lang="bg-BG" i="1" dirty="0" smtClean="0"/>
              <a:t>Председател на БСК</a:t>
            </a:r>
          </a:p>
          <a:p>
            <a:r>
              <a:rPr lang="en-US" dirty="0" smtClean="0"/>
              <a:t>E-mail</a:t>
            </a:r>
            <a:r>
              <a:rPr lang="bg-BG" dirty="0" smtClean="0"/>
              <a:t>: </a:t>
            </a:r>
            <a:r>
              <a:rPr lang="en-US" dirty="0" smtClean="0"/>
              <a:t>r.radev@bia-bg.com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69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бъдещето след </a:t>
            </a:r>
            <a:r>
              <a:rPr lang="en-US" dirty="0" smtClean="0"/>
              <a:t>COVID-19 </a:t>
            </a:r>
            <a:r>
              <a:rPr lang="bg-BG" dirty="0" smtClean="0"/>
              <a:t>за...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27279547"/>
              </p:ext>
            </p:extLst>
          </p:nvPr>
        </p:nvGraphicFramePr>
        <p:xfrm>
          <a:off x="767656" y="1484437"/>
          <a:ext cx="10656688" cy="403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47423073"/>
              </p:ext>
            </p:extLst>
          </p:nvPr>
        </p:nvGraphicFramePr>
        <p:xfrm>
          <a:off x="3143250" y="188913"/>
          <a:ext cx="8785225" cy="633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2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се промени през 2020 г. спрямо 2019 г. ... ?</a:t>
            </a:r>
            <a:endParaRPr lang="bg-BG" b="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2176"/>
            <a:ext cx="8071882" cy="266429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048328" y="4292528"/>
            <a:ext cx="1728192" cy="289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Анкета 2019 г.</a:t>
            </a:r>
            <a:endParaRPr lang="bg-BG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400256" y="3429000"/>
            <a:ext cx="1440160" cy="773854"/>
          </a:xfrm>
          <a:prstGeom prst="straightConnector1">
            <a:avLst/>
          </a:prstGeom>
          <a:ln w="38100">
            <a:solidFill>
              <a:srgbClr val="CC3C39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274" y="4511373"/>
            <a:ext cx="5782108" cy="19085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43902" y="6488668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Забележка: Резултатите са междинни – окончателните ще бъдат представени на 14 декември</a:t>
            </a:r>
            <a:endParaRPr lang="bg-BG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Какви тенденции очаквате през </a:t>
            </a:r>
            <a:r>
              <a:rPr lang="ru-RU" dirty="0" smtClean="0"/>
              <a:t>2021 г. </a:t>
            </a:r>
            <a:r>
              <a:rPr lang="ru-RU" dirty="0"/>
              <a:t>във връзка </a:t>
            </a:r>
            <a:r>
              <a:rPr lang="ru-RU" dirty="0" smtClean="0"/>
              <a:t>с...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248"/>
          <a:stretch/>
        </p:blipFill>
        <p:spPr>
          <a:xfrm>
            <a:off x="335360" y="1124744"/>
            <a:ext cx="7824192" cy="3569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806"/>
          <a:stretch/>
        </p:blipFill>
        <p:spPr>
          <a:xfrm>
            <a:off x="7464152" y="4383906"/>
            <a:ext cx="4564819" cy="2095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480376" y="4094738"/>
            <a:ext cx="1728192" cy="289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Анкета 2019 г.</a:t>
            </a:r>
            <a:endParaRPr lang="bg-BG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8159552" y="2909587"/>
            <a:ext cx="2112912" cy="1095477"/>
          </a:xfrm>
          <a:prstGeom prst="straightConnector1">
            <a:avLst/>
          </a:prstGeom>
          <a:ln w="38100">
            <a:solidFill>
              <a:srgbClr val="CC3C39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3552" y="3645024"/>
            <a:ext cx="2232248" cy="0"/>
          </a:xfrm>
          <a:prstGeom prst="line">
            <a:avLst/>
          </a:prstGeom>
          <a:ln>
            <a:solidFill>
              <a:srgbClr val="CC3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87488" y="2492896"/>
            <a:ext cx="2808312" cy="0"/>
          </a:xfrm>
          <a:prstGeom prst="line">
            <a:avLst/>
          </a:prstGeom>
          <a:ln>
            <a:solidFill>
              <a:srgbClr val="CC3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71464" y="2060848"/>
            <a:ext cx="3024336" cy="0"/>
          </a:xfrm>
          <a:prstGeom prst="line">
            <a:avLst/>
          </a:prstGeom>
          <a:ln>
            <a:solidFill>
              <a:srgbClr val="CC3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8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оценявате...?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021" r="9174"/>
          <a:stretch/>
        </p:blipFill>
        <p:spPr>
          <a:xfrm>
            <a:off x="1264440" y="1484784"/>
            <a:ext cx="965989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Какви действия предприехте във връзка с COVID-19</a:t>
            </a:r>
            <a:r>
              <a:rPr lang="ru-RU" dirty="0" smtClean="0"/>
              <a:t>?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636"/>
          <a:stretch/>
        </p:blipFill>
        <p:spPr>
          <a:xfrm>
            <a:off x="818622" y="1340768"/>
            <a:ext cx="10554756" cy="4536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1504" y="6488668"/>
            <a:ext cx="1030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dirty="0" smtClean="0">
                <a:solidFill>
                  <a:schemeClr val="bg1"/>
                </a:solidFill>
              </a:rPr>
              <a:t>Забележка: Анкетираните са давали по повече от един отговор, затова сборът от процентите надвишава 100</a:t>
            </a:r>
            <a:endParaRPr lang="bg-BG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Възползвахте ли се от антикризисните мерки в подкрепа на бизнеса?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i="1" u="sng" dirty="0">
                <a:solidFill>
                  <a:schemeClr val="bg1"/>
                </a:solidFill>
              </a:rPr>
              <a:t>Забележка</a:t>
            </a:r>
            <a:r>
              <a:rPr lang="ru-RU" sz="1400" dirty="0">
                <a:solidFill>
                  <a:schemeClr val="bg1"/>
                </a:solidFill>
              </a:rPr>
              <a:t>: Резултатът е преизчислен след изключване на отговорите "неприложимо"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7347" t="10767" b="69337"/>
          <a:stretch/>
        </p:blipFill>
        <p:spPr>
          <a:xfrm>
            <a:off x="9836769" y="1124744"/>
            <a:ext cx="2341831" cy="2069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0745" r="21041" b="38660"/>
          <a:stretch/>
        </p:blipFill>
        <p:spPr>
          <a:xfrm>
            <a:off x="2639616" y="1040567"/>
            <a:ext cx="7029867" cy="5340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1504" y="6488668"/>
            <a:ext cx="1030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Забележка: Резултатът е преизчислен след изключване на отговорите "неприложимо</a:t>
            </a:r>
            <a:r>
              <a:rPr lang="ru-RU" sz="1400" dirty="0" smtClean="0">
                <a:solidFill>
                  <a:schemeClr val="bg1"/>
                </a:solidFill>
              </a:rPr>
              <a:t>"</a:t>
            </a:r>
            <a:endParaRPr lang="bg-BG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Възползвахте ли се от антикризисните мерки в подкрепа на бизнеса?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i="1" u="sng" dirty="0">
                <a:solidFill>
                  <a:schemeClr val="bg1"/>
                </a:solidFill>
              </a:rPr>
              <a:t>Забележка</a:t>
            </a:r>
            <a:r>
              <a:rPr lang="ru-RU" sz="1400" dirty="0">
                <a:solidFill>
                  <a:schemeClr val="bg1"/>
                </a:solidFill>
              </a:rPr>
              <a:t>: Резултатът е преизчислен след изключване на отговорите "неприложимо"</a:t>
            </a:r>
            <a:endParaRPr lang="bg-BG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7347" t="10767" b="69337"/>
          <a:stretch/>
        </p:blipFill>
        <p:spPr>
          <a:xfrm>
            <a:off x="9836769" y="1124744"/>
            <a:ext cx="2341831" cy="2069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1340" r="19820"/>
          <a:stretch/>
        </p:blipFill>
        <p:spPr>
          <a:xfrm>
            <a:off x="2122191" y="1482480"/>
            <a:ext cx="7934250" cy="4535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1504" y="6488668"/>
            <a:ext cx="1030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Забележка: Резултатът е преизчислен след изключване на отговорите "неприложимо</a:t>
            </a:r>
            <a:r>
              <a:rPr lang="ru-RU" sz="1400" dirty="0" smtClean="0">
                <a:solidFill>
                  <a:schemeClr val="bg1"/>
                </a:solidFill>
              </a:rPr>
              <a:t>"</a:t>
            </a:r>
            <a:endParaRPr lang="bg-BG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9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IA_OS-tem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- BIA_template-land-40y.potx" id="{158F446B-23D9-43B8-8724-986AD6EDFAF5}" vid="{BC868BF5-4347-4A9F-9494-75A97B26DE1C}"/>
    </a:ext>
  </a:extLst>
</a:theme>
</file>

<file path=ppt/theme/theme2.xml><?xml version="1.0" encoding="utf-8"?>
<a:theme xmlns:a="http://schemas.openxmlformats.org/drawingml/2006/main" name="2_BIA_OS-tem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- BIA_template-land-40y.potx" id="{158F446B-23D9-43B8-8724-986AD6EDFAF5}" vid="{BC868BF5-4347-4A9F-9494-75A97B26DE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- BIA_template-land-40y</Template>
  <TotalTime>0</TotalTime>
  <Words>383</Words>
  <Application>Microsoft Office PowerPoint</Application>
  <PresentationFormat>Widescreen</PresentationFormat>
  <Paragraphs>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Verdana</vt:lpstr>
      <vt:lpstr>Wingdings 2</vt:lpstr>
      <vt:lpstr>1_BIA_OS-templ</vt:lpstr>
      <vt:lpstr>2_BIA_OS-templ</vt:lpstr>
      <vt:lpstr>Българската икономика след корона вируса </vt:lpstr>
      <vt:lpstr>Какво е бъдещето след COVID-19 за...</vt:lpstr>
      <vt:lpstr>PowerPoint Presentation</vt:lpstr>
      <vt:lpstr>Как се промени през 2020 г. спрямо 2019 г. ... ?</vt:lpstr>
      <vt:lpstr>Какви тенденции очаквате през 2021 г. във връзка с...</vt:lpstr>
      <vt:lpstr>Как оценявате...?</vt:lpstr>
      <vt:lpstr>Какви действия предприехте във връзка с COVID-19?</vt:lpstr>
      <vt:lpstr>Възползвахте ли се от антикризисните мерки в подкрепа на бизнеса? </vt:lpstr>
      <vt:lpstr>Възползвахте ли се от антикризисните мерки в подкрепа на бизнеса? </vt:lpstr>
      <vt:lpstr>Ако сте ползвали някоя от антикризисните мерки,  с какви пречки се сблъскахте?</vt:lpstr>
      <vt:lpstr>Какъв вид подкрепа от държавата е подходяща за Вашия бизнес във връзка с преодоляване на последиците от епидемията COVID-19? </vt:lpstr>
      <vt:lpstr>PowerPoint Presentation</vt:lpstr>
      <vt:lpstr>Как се отразява увеличеният брой заразени и карантинирани работници върху дейността на Вашата фирма?</vt:lpstr>
      <vt:lpstr>Страдам от недостиг на квалифицирана работна ръка за:...</vt:lpstr>
      <vt:lpstr>PowerPoint Presentation</vt:lpstr>
      <vt:lpstr>Тенденции</vt:lpstr>
      <vt:lpstr>БЛАГОДАРЯ ЗА ВНИМАНИЕТО!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2020-11-27T16:20:44Z</dcterms:created>
  <dcterms:modified xsi:type="dcterms:W3CDTF">2020-11-30T09:56:41Z</dcterms:modified>
  <cp:version/>
</cp:coreProperties>
</file>