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60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066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C18C1-02D1-48B5-8591-D4C199C07683}" type="datetimeFigureOut">
              <a:rPr lang="bg-BG" smtClean="0"/>
              <a:t>28.11.2020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D59DA-1482-4ADA-B31E-4DE124AAD4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9689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4D624-DF1B-4B81-917B-8B7419A04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091A6-D57A-4150-BD0E-A197BE6A68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0FDB0-DADD-4F96-8F5E-BB97A3858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E6748-D71A-4653-AFA4-F817B47C755D}" type="datetime1">
              <a:rPr lang="bg-BG" smtClean="0"/>
              <a:t>28.11.2020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C41DB-D4BF-47BB-928C-63AB717BA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1F2A7-5B60-4AF2-AEAB-A6314863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1438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ED3C5-CBA9-41AC-86EF-663DEC459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8BA472-16B6-4AD3-8835-272E0F942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9DCED-501C-4F15-997D-8714EC7A3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4436-CCF6-49B2-98E8-BAF53C5AAE70}" type="datetime1">
              <a:rPr lang="bg-BG" smtClean="0"/>
              <a:t>28.11.2020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D852A-FD6E-40CF-8934-4E8A75530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99752-3AA1-4A4B-95C8-48CE113E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2106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4B5B9A-EFAA-4EEE-B4CB-D707CD72CF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7C1A20-87DB-482F-A279-6313F48E5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7F0A1-F25C-446C-BECE-07A5E78C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4B20-37C7-414E-A8E8-D8D4889F9145}" type="datetime1">
              <a:rPr lang="bg-BG" smtClean="0"/>
              <a:t>28.11.2020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72F45-4EE0-4A52-9F19-523488333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AC8DA-2481-4D96-92FB-2AA8E221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501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3559-FFA1-4013-9F6E-7EC17FA16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BD11E-1C63-4E5C-94C7-D05D01F67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D4298-3C00-49AD-9256-CF4A5973C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C4C2-B68C-4F49-8E01-9FA527A3D2B2}" type="datetime1">
              <a:rPr lang="bg-BG" smtClean="0"/>
              <a:t>28.11.2020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54AAB-14C5-4A9A-A2C0-E69F9E900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FD6D2-EAB3-430D-BD7F-56845453C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494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C6D2A-E4A3-48D1-A938-B26FAD8CD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98189-98B0-442A-A982-43D797203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322A0-B441-4C4E-95A7-64D5F748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D058C-8ED9-4F29-840B-8EC2A1E68F3C}" type="datetime1">
              <a:rPr lang="bg-BG" smtClean="0"/>
              <a:t>28.11.2020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45E3E-3C3F-43B6-8F6C-C576819A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920E1-E787-483D-997C-FF98EC5D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0634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03614-5E4C-444B-B0B1-2FBE7FBAA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7A607-B62D-448D-B5E5-479D60126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169AE-CB50-460F-9BF3-3E3805F72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F990E-B808-4486-BA7F-57881047C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85C1B-D0F9-4B8F-B86B-12CC208A65BD}" type="datetime1">
              <a:rPr lang="bg-BG" smtClean="0"/>
              <a:t>28.11.2020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4AD7D-2FC8-47CA-B870-FB5B030D3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1839F-9C53-47C4-B021-32613180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2169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BC45A-EA62-4CFE-9483-84B87868D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34268-9545-460F-A2D3-51CAE173F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08C004-9215-4276-A646-52E50DCC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E126A3-54DB-4DD4-B9CB-FB887B780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A03D48-F23B-4BC9-B118-8CEB52B4B0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0A0CCA-B639-42DD-AD14-26C2D7846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7C60-D55E-458F-8018-A476C271509D}" type="datetime1">
              <a:rPr lang="bg-BG" smtClean="0"/>
              <a:t>28.11.2020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5F33F5-AB27-4C1B-A627-556159D03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28F80-C9EC-4E1A-B03A-844CB10F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06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9087C-3D2E-41C3-8CD6-00F8EF12D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B9C738-E883-4182-A950-086042C42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FEAD-0E6B-43CA-A645-01195AB71E10}" type="datetime1">
              <a:rPr lang="bg-BG" smtClean="0"/>
              <a:t>28.11.2020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58477-E0FD-4DC4-9ABD-0C371E4A1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07AB6-A81E-40FE-B2D2-7CE26500E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025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51E0BB-AC16-49C2-BF27-AC0C72D02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89A5-A074-4F4E-A7F6-B7DCF38FDC21}" type="datetime1">
              <a:rPr lang="bg-BG" smtClean="0"/>
              <a:t>28.11.2020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777A85-5AB1-4159-96ED-1D4D25F98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27E42-94A6-4F2E-A942-4BE331F2F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5726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D460E-A957-4A7F-B0F3-C335D80F3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4082A-E738-4AA1-9C5E-060E439B3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F5DD8-17B8-4232-8A62-9F2869537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D6A1F-7D90-49AB-8E32-48AB085D9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E4E5-1A6F-42B4-BFEB-4A1A7CA21F7F}" type="datetime1">
              <a:rPr lang="bg-BG" smtClean="0"/>
              <a:t>28.11.2020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791EF-4DCB-4ACA-813A-8590F8CF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784E6-D9C2-4854-832B-E788546D7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413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D4C59-0FE1-4A03-9CE2-6B86730F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539E7B-DE6E-4458-9DA3-58A93AD54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1EBEB-6EA6-4C85-8EFD-D992A54D5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0A4F2-21FE-45DB-B599-AA033AC2E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2980-D448-4121-AF1B-D74D97498A38}" type="datetime1">
              <a:rPr lang="bg-BG" smtClean="0"/>
              <a:t>28.11.2020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8E687-762B-4395-BCF9-5046621D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B4CAF-C0BD-42F9-BCAF-AD278134D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127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AB07E-C3E5-4FFA-A91F-8286BBC12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144C1-F94B-49E5-AC26-0B3A9A573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2B8D9-2863-4B7F-9133-03368384D8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F0908-C673-48B7-A76F-806BC9761096}" type="datetime1">
              <a:rPr lang="bg-BG" smtClean="0"/>
              <a:t>28.11.2020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42906-CF51-484A-BC0C-05010A8C4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6B32C-9B4A-428F-ACCB-532BE8809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25A6A-2521-43FF-8357-4DB559F927B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376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e.bg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265obshtini.bg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regionalprogiles.b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8A6B2-FADB-45D9-8CB1-712D5065B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1645"/>
            <a:ext cx="9144000" cy="1561843"/>
          </a:xfrm>
        </p:spPr>
        <p:txBody>
          <a:bodyPr/>
          <a:lstStyle/>
          <a:p>
            <a:r>
              <a:rPr lang="bg-BG" dirty="0"/>
              <a:t>Поглед напред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23593-7A83-4196-9351-6C0FC4C42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755" y="2938010"/>
            <a:ext cx="9144000" cy="1775504"/>
          </a:xfrm>
        </p:spPr>
        <p:txBody>
          <a:bodyPr>
            <a:normAutofit lnSpcReduction="10000"/>
          </a:bodyPr>
          <a:lstStyle/>
          <a:p>
            <a:r>
              <a:rPr lang="bg-BG" dirty="0"/>
              <a:t>Светла Костадинова</a:t>
            </a:r>
          </a:p>
          <a:p>
            <a:r>
              <a:rPr lang="bg-BG" dirty="0"/>
              <a:t>Институт за пазарна икономика</a:t>
            </a:r>
            <a:endParaRPr lang="en-US" dirty="0"/>
          </a:p>
          <a:p>
            <a:endParaRPr lang="bg-BG" dirty="0"/>
          </a:p>
          <a:p>
            <a:r>
              <a:rPr lang="en-US" dirty="0">
                <a:hlinkClick r:id="rId2"/>
              </a:rPr>
              <a:t>www.265obshtini.bg</a:t>
            </a:r>
            <a:r>
              <a:rPr lang="en-US" dirty="0"/>
              <a:t> / </a:t>
            </a:r>
            <a:r>
              <a:rPr lang="en-US" dirty="0">
                <a:hlinkClick r:id="rId3"/>
              </a:rPr>
              <a:t>www.ime.bg</a:t>
            </a:r>
            <a:r>
              <a:rPr lang="en-US" dirty="0"/>
              <a:t> / </a:t>
            </a:r>
            <a:r>
              <a:rPr lang="en-US" dirty="0">
                <a:hlinkClick r:id="rId4"/>
              </a:rPr>
              <a:t>www.regionalprofiles.bg</a:t>
            </a:r>
            <a:r>
              <a:rPr lang="en-US" dirty="0"/>
              <a:t> </a:t>
            </a:r>
            <a:endParaRPr lang="bg-B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F046D-5427-4DB2-9BC0-EE2F41E91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1</a:t>
            </a:fld>
            <a:endParaRPr lang="bg-BG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B3FBBBB-EB47-4347-AD89-97E623B55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450" y="4822672"/>
            <a:ext cx="2466009" cy="679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222F4B-8A85-492E-BF19-0A67D32243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0755" y="4810289"/>
            <a:ext cx="3061607" cy="6647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5D5F921-45C2-4D70-B305-7E467F41C3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18119" y="4832061"/>
            <a:ext cx="3349881" cy="55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4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98230-AB07-43EB-AF9F-430711549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Какво се залага?</a:t>
            </a:r>
            <a:br>
              <a:rPr lang="bg-BG" dirty="0"/>
            </a:br>
            <a:r>
              <a:rPr lang="bg-BG" sz="2800" b="1" dirty="0">
                <a:solidFill>
                  <a:srgbClr val="C00000"/>
                </a:solidFill>
              </a:rPr>
              <a:t>Бюджет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1A1F0-E212-4F6E-9127-1C8FDCDAE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2971"/>
            <a:ext cx="10515600" cy="4173992"/>
          </a:xfrm>
        </p:spPr>
        <p:txBody>
          <a:bodyPr>
            <a:normAutofit/>
          </a:bodyPr>
          <a:lstStyle/>
          <a:p>
            <a:r>
              <a:rPr lang="bg-BG" dirty="0">
                <a:solidFill>
                  <a:srgbClr val="000000"/>
                </a:solidFill>
                <a:latin typeface="Helvetica Neue"/>
              </a:rPr>
              <a:t>О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чакване през 2020 г. всичко да се върне постарому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Липсват мерките, отговорящ</a:t>
            </a:r>
            <a:r>
              <a:rPr lang="bg-BG" b="0" i="0" dirty="0">
                <a:solidFill>
                  <a:srgbClr val="000000"/>
                </a:solidFill>
                <a:effectLst/>
                <a:latin typeface="Helvetica Neue"/>
              </a:rPr>
              <a:t>и</a:t>
            </a:r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 на променящата се социална и икономическа среда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  <a:t>Мерките, които ще помогнат на икономиката да догонва по-бързо развитите страни от ЕС, са насочени основно към населението - но фокусът не е върху по-ефективни институции, по-добра бизнес среда или повече работни места, а най-вече върху увеличаване на доходите</a:t>
            </a:r>
            <a:br>
              <a:rPr lang="ru-RU" b="0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bg-B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570F78-747A-4BAF-8336-2A1603F55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097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3B053-B6C2-4C71-9E09-043AEF0B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Какво се залага? </a:t>
            </a:r>
            <a:br>
              <a:rPr lang="bg-BG" dirty="0"/>
            </a:br>
            <a:r>
              <a:rPr lang="ru-RU" sz="2800" b="1" dirty="0">
                <a:solidFill>
                  <a:srgbClr val="C00000"/>
                </a:solidFill>
              </a:rPr>
              <a:t>План за възстановяване и устойчивост на България, октомври 2020 г.</a:t>
            </a:r>
            <a:endParaRPr lang="bg-BG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D40E8-DC16-4949-AAD6-233037783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Образование</a:t>
            </a:r>
          </a:p>
          <a:p>
            <a:r>
              <a:rPr lang="bg-BG" dirty="0"/>
              <a:t>Индустриални паркове</a:t>
            </a:r>
          </a:p>
          <a:p>
            <a:r>
              <a:rPr lang="bg-BG" dirty="0"/>
              <a:t>Инфраструктура (енергийна ефективност, ВиК, напояване, </a:t>
            </a:r>
            <a:r>
              <a:rPr lang="bg-BG" dirty="0" err="1"/>
              <a:t>ж.п</a:t>
            </a:r>
            <a:r>
              <a:rPr lang="bg-BG" dirty="0"/>
              <a:t>.)</a:t>
            </a:r>
          </a:p>
          <a:p>
            <a:r>
              <a:rPr lang="bg-BG" dirty="0"/>
              <a:t>Социални услуги (възрастни хора и хора с увреждания, но </a:t>
            </a:r>
            <a:r>
              <a:rPr lang="bg-BG" i="1" dirty="0"/>
              <a:t>без по-голяма децентрализация</a:t>
            </a:r>
            <a:r>
              <a:rPr lang="bg-BG" dirty="0"/>
              <a:t>)</a:t>
            </a:r>
          </a:p>
          <a:p>
            <a:r>
              <a:rPr lang="bg-BG" dirty="0"/>
              <a:t>Здравеопазване (</a:t>
            </a:r>
            <a:r>
              <a:rPr lang="bg-BG" i="1" dirty="0"/>
              <a:t>ремонти, вместо усилия за привличане/задържане на медицински специалисти</a:t>
            </a:r>
            <a:r>
              <a:rPr lang="bg-BG" dirty="0"/>
              <a:t>)</a:t>
            </a:r>
          </a:p>
          <a:p>
            <a:r>
              <a:rPr lang="bg-BG" dirty="0"/>
              <a:t>Дигитализация (</a:t>
            </a:r>
            <a:r>
              <a:rPr lang="bg-BG" i="1" dirty="0"/>
              <a:t>без съответните реформи на процедурите</a:t>
            </a:r>
            <a:r>
              <a:rPr lang="bg-BG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9F1F8B-378F-4FC1-B08F-7303B768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67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2D059-EC29-4038-AE77-A92633EC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Реалността за бизнеса в близките две години (</a:t>
            </a:r>
            <a:r>
              <a:rPr lang="en-US" dirty="0"/>
              <a:t>I</a:t>
            </a:r>
            <a:r>
              <a:rPr lang="bg-BG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DD84A-B5B1-4BCA-960D-5A133558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Предприемачите ще трябва да имат предвид следните развития:</a:t>
            </a:r>
            <a:endParaRPr lang="bg-BG" sz="2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bg-BG" sz="2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bg-BG" sz="22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елокация</a:t>
            </a: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 на производствен капацитет от по-развитите индустриални страни в ЕС към Централна и Източна Европа</a:t>
            </a:r>
          </a:p>
          <a:p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Намаляване на зависимостта от един доставчик, повече диверсификация и „</a:t>
            </a:r>
            <a:r>
              <a:rPr lang="bg-BG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премия“ за надеждност </a:t>
            </a: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 доставките, неминуема „локализация“ (</a:t>
            </a:r>
            <a:r>
              <a:rPr lang="bg-BG" sz="2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near-shoring</a:t>
            </a: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algn="just">
              <a:lnSpc>
                <a:spcPct val="106000"/>
              </a:lnSpc>
            </a:pP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Промяна в потребителските предпочитания - начинът на организация на работата и социалният живот води до увеличено търсене за някои продукти и бизнес услуги, но и намалява използването на други; </a:t>
            </a:r>
          </a:p>
          <a:p>
            <a:pPr algn="just">
              <a:lnSpc>
                <a:spcPct val="106000"/>
              </a:lnSpc>
            </a:pP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Промяна в икономическата политика - европейските страни ще приложат значителни </a:t>
            </a:r>
            <a:r>
              <a:rPr lang="bg-BG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стимули за насърчаване на вътрешното търсене </a:t>
            </a: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 заетостта; </a:t>
            </a:r>
          </a:p>
          <a:p>
            <a:pPr algn="just">
              <a:lnSpc>
                <a:spcPct val="106000"/>
              </a:lnSpc>
            </a:pP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Издигане на </a:t>
            </a:r>
            <a:r>
              <a:rPr lang="bg-BG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нови бариери </a:t>
            </a: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пред търговията, придружено с по-отчетлива индустриална политика в ЕС за подкрепа и финансиране на нови инвестиции за стопанска трансформация;</a:t>
            </a:r>
          </a:p>
          <a:p>
            <a:pPr algn="just">
              <a:lnSpc>
                <a:spcPct val="106000"/>
              </a:lnSpc>
            </a:pP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Въвеждане на нетарифни ограничения, най-вече </a:t>
            </a:r>
            <a:r>
              <a:rPr lang="bg-BG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изисквания за безопасност</a:t>
            </a: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налагане на специфични </a:t>
            </a:r>
            <a:r>
              <a:rPr lang="bg-BG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стандарти</a:t>
            </a:r>
            <a:r>
              <a:rPr lang="bg-BG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др. под.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CA943-03DF-4DDE-875B-01AB4028D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1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362C7-53AE-4224-8FB0-E22ECDEB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Реалността за публичния сектор в близките две години (</a:t>
            </a:r>
            <a:r>
              <a:rPr lang="en-US" dirty="0"/>
              <a:t>II</a:t>
            </a:r>
            <a:r>
              <a:rPr lang="bg-BG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5F783-0D17-4A9A-AD9C-7E3F6B5F5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8029"/>
            <a:ext cx="10515600" cy="39889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sz="2500" b="1" dirty="0"/>
              <a:t>Публичният сектор ще се изправи неминуемо пред следните реалности:</a:t>
            </a:r>
          </a:p>
          <a:p>
            <a:r>
              <a:rPr lang="bg-BG" sz="2500" dirty="0"/>
              <a:t>Дигитализация – повсеместна, за всякакви дейности и публични услуги</a:t>
            </a:r>
          </a:p>
          <a:p>
            <a:r>
              <a:rPr lang="bg-BG" sz="2500" dirty="0"/>
              <a:t>Социални услуги и подкрепа – на местно ниво, ефективност</a:t>
            </a:r>
          </a:p>
          <a:p>
            <a:r>
              <a:rPr lang="bg-BG" sz="2500" dirty="0"/>
              <a:t>Здравеопазване – дигитално и ефективно </a:t>
            </a:r>
          </a:p>
          <a:p>
            <a:r>
              <a:rPr lang="bg-BG" sz="2500" b="0" i="0" dirty="0">
                <a:solidFill>
                  <a:srgbClr val="0B141B"/>
                </a:solidFill>
                <a:effectLst/>
              </a:rPr>
              <a:t>Свързаност – </a:t>
            </a:r>
            <a:r>
              <a:rPr lang="bg-BG" sz="2500" dirty="0">
                <a:solidFill>
                  <a:srgbClr val="0B141B"/>
                </a:solidFill>
              </a:rPr>
              <a:t>региони</a:t>
            </a:r>
            <a:r>
              <a:rPr lang="bg-BG" sz="2500" b="0" i="0" dirty="0">
                <a:solidFill>
                  <a:srgbClr val="0B141B"/>
                </a:solidFill>
                <a:effectLst/>
              </a:rPr>
              <a:t>, индустрии и хора </a:t>
            </a:r>
          </a:p>
          <a:p>
            <a:r>
              <a:rPr lang="bg-BG" sz="2500" b="0" i="0" dirty="0">
                <a:solidFill>
                  <a:srgbClr val="0B141B"/>
                </a:solidFill>
                <a:effectLst/>
              </a:rPr>
              <a:t>Сигурност и</a:t>
            </a:r>
            <a:r>
              <a:rPr lang="en-US" sz="2500" b="0" i="0" dirty="0">
                <a:solidFill>
                  <a:srgbClr val="0B141B"/>
                </a:solidFill>
                <a:effectLst/>
              </a:rPr>
              <a:t> </a:t>
            </a:r>
            <a:r>
              <a:rPr lang="bg-BG" sz="2500" b="0" i="0" dirty="0">
                <a:solidFill>
                  <a:srgbClr val="0B141B"/>
                </a:solidFill>
                <a:effectLst/>
              </a:rPr>
              <a:t>поверителност</a:t>
            </a:r>
            <a:endParaRPr lang="en-US" sz="2500" b="0" i="0" dirty="0">
              <a:solidFill>
                <a:srgbClr val="0B141B"/>
              </a:solidFill>
              <a:effectLst/>
            </a:endParaRPr>
          </a:p>
          <a:p>
            <a:r>
              <a:rPr lang="bg-BG" sz="2500" b="0" i="0" dirty="0">
                <a:solidFill>
                  <a:srgbClr val="0B141B"/>
                </a:solidFill>
                <a:effectLst/>
              </a:rPr>
              <a:t>Доверие в управлението, което да получи подкрепа за смели реформи</a:t>
            </a:r>
            <a:endParaRPr lang="en-US" sz="2500" b="0" i="0" dirty="0">
              <a:solidFill>
                <a:srgbClr val="0B141B"/>
              </a:solidFill>
              <a:effectLst/>
            </a:endParaRPr>
          </a:p>
          <a:p>
            <a:r>
              <a:rPr lang="bg-BG" sz="2500" dirty="0">
                <a:solidFill>
                  <a:srgbClr val="0B141B"/>
                </a:solidFill>
              </a:rPr>
              <a:t>Съдебна система, която да гарантира ефективно договорите, собствеността и намали усещането за корупция</a:t>
            </a:r>
            <a:endParaRPr lang="en-US" sz="2500" b="0" i="0" dirty="0">
              <a:solidFill>
                <a:srgbClr val="0B141B"/>
              </a:solidFill>
              <a:effectLst/>
            </a:endParaRPr>
          </a:p>
          <a:p>
            <a:endParaRPr lang="bg-B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FAF47-CE15-4BDB-A92E-6EF759F5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284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8019F-1376-4C1F-A860-61FA0C92D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Някои изводи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03E8F-659C-4D55-B14A-BFC7B4594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Голямо разминаване в плановете и реалността на правителството</a:t>
            </a:r>
          </a:p>
          <a:p>
            <a:r>
              <a:rPr lang="bg-BG" dirty="0"/>
              <a:t>Изоставане в реформите, което може да бъде наваксано при желание</a:t>
            </a:r>
          </a:p>
          <a:p>
            <a:r>
              <a:rPr lang="bg-BG" dirty="0"/>
              <a:t>Увеличен публичен ресурс – повече възможности за корупционни практики</a:t>
            </a:r>
            <a:r>
              <a:rPr lang="en-US" dirty="0"/>
              <a:t> </a:t>
            </a:r>
            <a:r>
              <a:rPr lang="bg-BG" dirty="0"/>
              <a:t>и неефективност, „насочване“ към дългосрочни проекти, въпреки че трябват резултати сега и в идните 2 години</a:t>
            </a:r>
          </a:p>
          <a:p>
            <a:r>
              <a:rPr lang="bg-BG" dirty="0"/>
              <a:t>„Догонване“, ако има, ще започне след 2022 г., т.е. три загубени години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51BF8-49E5-42D4-A7BF-7D0CF8CF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3691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DB2C6-8BD1-4B5B-9B1A-3F2BF2E62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Възможни стратегии за предприемачите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C9A1F-E1A2-417B-9FB0-88D99FED1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971"/>
            <a:ext cx="10515600" cy="3792992"/>
          </a:xfrm>
        </p:spPr>
        <p:txBody>
          <a:bodyPr/>
          <a:lstStyle/>
          <a:p>
            <a:r>
              <a:rPr lang="bg-BG" dirty="0"/>
              <a:t>Дигитализация</a:t>
            </a:r>
            <a:r>
              <a:rPr lang="en-US" dirty="0"/>
              <a:t> </a:t>
            </a:r>
            <a:endParaRPr lang="bg-BG" dirty="0"/>
          </a:p>
          <a:p>
            <a:r>
              <a:rPr lang="bg-BG" dirty="0"/>
              <a:t>Оптимизиране на разходите</a:t>
            </a:r>
          </a:p>
          <a:p>
            <a:r>
              <a:rPr lang="bg-BG" dirty="0"/>
              <a:t>Нови умения</a:t>
            </a:r>
            <a:endParaRPr lang="en-US" dirty="0"/>
          </a:p>
          <a:p>
            <a:r>
              <a:rPr lang="bg-BG" dirty="0"/>
              <a:t>Включване във веригите на доставки, </a:t>
            </a:r>
            <a:r>
              <a:rPr lang="bg-B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партньори на по-големи европейски производители</a:t>
            </a:r>
          </a:p>
          <a:p>
            <a:r>
              <a:rPr lang="bg-BG" dirty="0">
                <a:latin typeface="Calibri" panose="020F0502020204030204" pitchFamily="34" charset="0"/>
                <a:cs typeface="Times New Roman" panose="02020603050405020304" pitchFamily="18" charset="0"/>
              </a:rPr>
              <a:t>Специализация</a:t>
            </a:r>
            <a:endParaRPr lang="en-US" dirty="0"/>
          </a:p>
          <a:p>
            <a:endParaRPr lang="bg-B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EF919-943E-42CB-A180-A21E5EAA3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5A6A-2521-43FF-8357-4DB559F927B5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2204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504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 Neue</vt:lpstr>
      <vt:lpstr>Office Theme</vt:lpstr>
      <vt:lpstr>Поглед напред</vt:lpstr>
      <vt:lpstr>Какво се залага? Бюджет 2021</vt:lpstr>
      <vt:lpstr>Какво се залага?  План за възстановяване и устойчивост на България, октомври 2020 г.</vt:lpstr>
      <vt:lpstr>Реалността за бизнеса в близките две години (I)</vt:lpstr>
      <vt:lpstr>Реалността за публичния сектор в близките две години (II)</vt:lpstr>
      <vt:lpstr>Някои изводи</vt:lpstr>
      <vt:lpstr>Възможни стратегии за предприемачите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2020-11-28T16:55:17Z</dcterms:created>
  <dcterms:modified xsi:type="dcterms:W3CDTF">2020-11-30T09:53:15Z</dcterms:modified>
</cp:coreProperties>
</file>