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5j87Q32b1pxHDJrv/bQLvcIFm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Sheet0!$C$24:$C$25</c:f>
              <c:strCache>
                <c:ptCount val="2"/>
                <c:pt idx="0">
                  <c:v>2019</c:v>
                </c:pt>
                <c:pt idx="1">
                  <c:v>БВП, млн. лв.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Sheet0!$A$26:$A$32</c:f>
              <c:strCache>
                <c:ptCount val="5"/>
                <c:pt idx="0">
                  <c:v>Видин</c:v>
                </c:pt>
                <c:pt idx="1">
                  <c:v>Враца</c:v>
                </c:pt>
                <c:pt idx="2">
                  <c:v>Ловеч</c:v>
                </c:pt>
                <c:pt idx="3">
                  <c:v>Монтана</c:v>
                </c:pt>
                <c:pt idx="4">
                  <c:v>Плевен</c:v>
                </c:pt>
              </c:strCache>
              <c:extLst/>
            </c:strRef>
          </c:cat>
          <c:val>
            <c:numRef>
              <c:f>Sheet0!$C$26:$C$32</c:f>
              <c:numCache>
                <c:formatCode>0</c:formatCode>
                <c:ptCount val="5"/>
                <c:pt idx="0">
                  <c:v>732.36900000000003</c:v>
                </c:pt>
                <c:pt idx="1">
                  <c:v>2137.9369999999999</c:v>
                </c:pt>
                <c:pt idx="2">
                  <c:v>1272.223</c:v>
                </c:pt>
                <c:pt idx="3">
                  <c:v>1221.8869999999999</c:v>
                </c:pt>
                <c:pt idx="4">
                  <c:v>2338.7620000000002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F0-4FB0-BDAC-F6E9D2D9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13856"/>
        <c:axId val="295607040"/>
        <c:axId val="0"/>
      </c:bar3DChart>
      <c:catAx>
        <c:axId val="2387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bg-BG"/>
          </a:p>
        </c:txPr>
        <c:crossAx val="295607040"/>
        <c:crosses val="autoZero"/>
        <c:auto val="1"/>
        <c:lblAlgn val="ctr"/>
        <c:lblOffset val="100"/>
        <c:noMultiLvlLbl val="0"/>
      </c:catAx>
      <c:valAx>
        <c:axId val="2956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bg-BG"/>
          </a:p>
        </c:txPr>
        <c:crossAx val="2387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5148408462365E-2"/>
          <c:y val="2.1878190340726428E-2"/>
          <c:w val="0.92918159558914193"/>
          <c:h val="0.6598494240831409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Sheet8!$A$1:$A$12</c:f>
              <c:strCache>
                <c:ptCount val="12"/>
                <c:pt idx="0">
                  <c:v>Северозападен</c:v>
                </c:pt>
                <c:pt idx="1">
                  <c:v>Видин</c:v>
                </c:pt>
                <c:pt idx="2">
                  <c:v>Враца</c:v>
                </c:pt>
                <c:pt idx="3">
                  <c:v>Ловеч</c:v>
                </c:pt>
                <c:pt idx="4">
                  <c:v>Монтана</c:v>
                </c:pt>
                <c:pt idx="5">
                  <c:v>Плевен</c:v>
                </c:pt>
                <c:pt idx="6">
                  <c:v>Северен централен район</c:v>
                </c:pt>
                <c:pt idx="7">
                  <c:v>Североизточен район</c:v>
                </c:pt>
                <c:pt idx="8">
                  <c:v>Югоизточен район</c:v>
                </c:pt>
                <c:pt idx="9">
                  <c:v>Югозападен район</c:v>
                </c:pt>
                <c:pt idx="10">
                  <c:v>Южен централен район</c:v>
                </c:pt>
                <c:pt idx="11">
                  <c:v>Общо за страната</c:v>
                </c:pt>
              </c:strCache>
            </c:strRef>
          </c:cat>
          <c:val>
            <c:numRef>
              <c:f>Sheet8!$B$1:$B$12</c:f>
              <c:numCache>
                <c:formatCode>0</c:formatCode>
                <c:ptCount val="12"/>
                <c:pt idx="0">
                  <c:v>10477</c:v>
                </c:pt>
                <c:pt idx="1">
                  <c:v>8734</c:v>
                </c:pt>
                <c:pt idx="2">
                  <c:v>13278</c:v>
                </c:pt>
                <c:pt idx="3">
                  <c:v>10284</c:v>
                </c:pt>
                <c:pt idx="4">
                  <c:v>9522</c:v>
                </c:pt>
                <c:pt idx="5">
                  <c:v>9813</c:v>
                </c:pt>
                <c:pt idx="6">
                  <c:v>11445</c:v>
                </c:pt>
                <c:pt idx="7">
                  <c:v>13309</c:v>
                </c:pt>
                <c:pt idx="8">
                  <c:v>12971</c:v>
                </c:pt>
                <c:pt idx="9">
                  <c:v>28850</c:v>
                </c:pt>
                <c:pt idx="10">
                  <c:v>12034</c:v>
                </c:pt>
                <c:pt idx="11">
                  <c:v>17170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6-4317-A786-D07609A08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04128"/>
        <c:axId val="240026752"/>
        <c:axId val="0"/>
      </c:bar3DChart>
      <c:catAx>
        <c:axId val="23870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bg-BG"/>
          </a:p>
        </c:txPr>
        <c:crossAx val="240026752"/>
        <c:crosses val="autoZero"/>
        <c:auto val="1"/>
        <c:lblAlgn val="ctr"/>
        <c:lblOffset val="100"/>
        <c:noMultiLvlLbl val="0"/>
      </c:catAx>
      <c:valAx>
        <c:axId val="2400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bg-BG"/>
          </a:p>
        </c:txPr>
        <c:crossAx val="23870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t="8023" r="17892"/>
          <a:stretch/>
        </p:blipFill>
        <p:spPr>
          <a:xfrm>
            <a:off x="3929531" y="-203"/>
            <a:ext cx="5211226" cy="5551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7" name="Google Shape;27;p10"/>
          <p:cNvSpPr/>
          <p:nvPr/>
        </p:nvSpPr>
        <p:spPr>
          <a:xfrm>
            <a:off x="9625" y="5892511"/>
            <a:ext cx="67328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277588"/>
                </a:solidFill>
                <a:latin typeface="Arial"/>
                <a:ea typeface="Arial"/>
                <a:cs typeface="Arial"/>
                <a:sym typeface="Arial"/>
              </a:rPr>
              <a:t>http://www.interreg-danube.eu/approved-projects/ister</a:t>
            </a:r>
            <a:endParaRPr sz="1400" b="0">
              <a:solidFill>
                <a:srgbClr val="2775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6176959"/>
            <a:ext cx="4255017" cy="17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629842" y="116681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629842" y="2022543"/>
            <a:ext cx="3868340" cy="4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4629150" y="116681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4"/>
          </p:nvPr>
        </p:nvSpPr>
        <p:spPr>
          <a:xfrm>
            <a:off x="4629150" y="2022543"/>
            <a:ext cx="3887391" cy="41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2582821" y="0"/>
            <a:ext cx="6561179" cy="11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4000"/>
              <a:buFont typeface="Arial Narrow"/>
              <a:buNone/>
              <a:defRPr sz="4000" b="0" i="0" u="none" strike="noStrike" cap="none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758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758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758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758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758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5" name="Google Shape;15;p9"/>
          <p:cNvGrpSpPr/>
          <p:nvPr/>
        </p:nvGrpSpPr>
        <p:grpSpPr>
          <a:xfrm>
            <a:off x="1" y="6721476"/>
            <a:ext cx="9144000" cy="137277"/>
            <a:chOff x="0" y="1421296"/>
            <a:chExt cx="12187760" cy="149089"/>
          </a:xfrm>
        </p:grpSpPr>
        <p:sp>
          <p:nvSpPr>
            <p:cNvPr id="16" name="Google Shape;16;p9"/>
            <p:cNvSpPr/>
            <p:nvPr/>
          </p:nvSpPr>
          <p:spPr>
            <a:xfrm>
              <a:off x="0" y="1421296"/>
              <a:ext cx="3049200" cy="149088"/>
            </a:xfrm>
            <a:prstGeom prst="rect">
              <a:avLst/>
            </a:prstGeom>
            <a:solidFill>
              <a:srgbClr val="ABD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049200" y="1421297"/>
              <a:ext cx="3049200" cy="149088"/>
            </a:xfrm>
            <a:prstGeom prst="rect">
              <a:avLst/>
            </a:prstGeom>
            <a:solidFill>
              <a:srgbClr val="2775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6089360" y="1421297"/>
              <a:ext cx="3049200" cy="149088"/>
            </a:xfrm>
            <a:prstGeom prst="rect">
              <a:avLst/>
            </a:prstGeom>
            <a:solidFill>
              <a:srgbClr val="FBBF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9138560" y="1421296"/>
              <a:ext cx="3049200" cy="149088"/>
            </a:xfrm>
            <a:prstGeom prst="rect">
              <a:avLst/>
            </a:prstGeom>
            <a:solidFill>
              <a:srgbClr val="B3B3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7883" y="334852"/>
            <a:ext cx="2144938" cy="94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250" y="6176959"/>
            <a:ext cx="4255017" cy="1737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 idx="4294967295"/>
          </p:nvPr>
        </p:nvSpPr>
        <p:spPr>
          <a:xfrm>
            <a:off x="0" y="3429000"/>
            <a:ext cx="7044613" cy="62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7588"/>
              </a:buClr>
              <a:buSzPts val="4000"/>
              <a:buFont typeface="Arial Narrow"/>
              <a:buNone/>
            </a:pPr>
            <a:r>
              <a:rPr lang="hu-HU" sz="4000" b="0" i="0" u="none" strike="noStrike" cap="none" dirty="0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hu-HU" sz="4000" b="0" i="0" u="none" strike="noStrike" cap="none" dirty="0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hu-HU" sz="4000" b="0" i="0" u="none" strike="noStrike" cap="none" dirty="0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hu-HU" sz="4000" b="0" i="0" u="none" strike="noStrike" cap="none" dirty="0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4000" b="1" i="0" u="none" strike="noStrike" cap="none" dirty="0">
                <a:solidFill>
                  <a:srgbClr val="277588"/>
                </a:solidFill>
                <a:latin typeface="Arial Narrow"/>
                <a:ea typeface="Arial Narrow"/>
                <a:cs typeface="Arial Narrow"/>
                <a:sym typeface="Arial Narrow"/>
              </a:rPr>
              <a:t>Териториален анализ на социално икономическите тенденции</a:t>
            </a:r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 smtClean="0"/>
              <a:t>6</a:t>
            </a:r>
            <a:r>
              <a:rPr lang="hu-HU" dirty="0" smtClean="0"/>
              <a:t>.</a:t>
            </a:r>
            <a:r>
              <a:rPr lang="bg-BG" dirty="0"/>
              <a:t>12</a:t>
            </a:r>
            <a:r>
              <a:rPr lang="hu-HU" dirty="0"/>
              <a:t>.2021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4A42-F7E6-4705-8761-2D17B422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484"/>
            <a:ext cx="78867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ДОХОДИ И СТАНДАРТ НА ЖИВОТ</a:t>
            </a:r>
          </a:p>
          <a:p>
            <a:pPr algn="just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Заплатите и доходите също нарастват бавно и остават далеч по-ниски от средните за страната. През 2018 г. средната годишна брутна заплата в област Видин достига 9,1 хил. лв. (при 13,8 хил. лв. в страната), а през 2019 г. доходите на лице от домакинството дори се свиват с 1% до 3437 лв. (при 6013 лв. в страната) най-вече поради по-високия дял на пенсиите в общия доход за сметка на доходите от работна заплата.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Следвайки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 тенденции, област Видин остава сред областите с най-висока бедност и през 2019 г. Относителният дял на населението, живеещо с материални лишения, се повишава с 1 пр.п. до 31% (при 20% в страната). Делът на населението, живеещо под линията на бедността за страната, в областта намалява, но остава далеч по-висок от средния – 35% при 23% в страната.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347A2-E4D2-417F-B0F3-16767F7DBB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10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DBE6-A4AE-4523-AE4B-CC26801B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bg-BG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bg-BG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Видин е сред областите с най-малък относителен брой на предприятията. През 2018 г. той достига 37 на 1000 души от населението (при 59 на 1000 души в страната). Именно Видин е и областта с най-нисък обем на разходите за придобиване на дълготрайни материални активи  (851 лв./човек при 2750 лв./човек в страната) и на произведената продукция (7,0 хил. лв./човек при 25,9 хил. лв./човек в страната).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Преките чуждестранни инвестиции в областта нарастват и през 2018 г. достигат 953 евро/човек от населението, въпреки че остават близо четири пъти по-ниски от средните за страната (3560 евро/човек).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0BC0B-019D-43C3-93EA-7644470850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11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6554-8C82-4C20-B5F7-1A87DCD91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Усвоените европейски средства на човек в областта нарастват и към 15 юни 2020 г. са на нивото на средните за страната. Изплатените суми на бенефициенти по оперативните програми е 1983 лв./човек от населението, като в рамките на областта най-добре се представят общините Белоградчик и Видин.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3227-699C-4018-9F8E-3838C03300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12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EBBEE-201A-416B-AB6B-56C735DE0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3265"/>
            <a:ext cx="78867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900" dirty="0" smtClean="0">
                <a:solidFill>
                  <a:srgbClr val="0070C0"/>
                </a:solidFill>
              </a:rPr>
              <a:t>		</a:t>
            </a:r>
            <a:r>
              <a:rPr lang="ru-RU" sz="2400" b="1" dirty="0" smtClean="0">
                <a:solidFill>
                  <a:srgbClr val="0070C0"/>
                </a:solidFill>
              </a:rPr>
              <a:t>ИНФРАСТРУКТУРА</a:t>
            </a:r>
            <a:r>
              <a:rPr lang="ru-RU" sz="1900" dirty="0" smtClean="0">
                <a:solidFill>
                  <a:srgbClr val="0070C0"/>
                </a:solidFill>
              </a:rPr>
              <a:t> </a:t>
            </a:r>
            <a:endParaRPr lang="ru-RU" sz="1900" dirty="0">
              <a:solidFill>
                <a:srgbClr val="0070C0"/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Гъстотата на пътната и железопътната мрежа в област Видин е близка до средната в страната. </a:t>
            </a: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Делът на първокласните пътища и автомагистрали обаче е значително по-нисък и през 2019 г. – 11,6% при 18,6% в страната. </a:t>
            </a: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 на пътищата също е доста по-ниско – 28,4% от пътната настилка в областта е в добро състояние при 41,4% в страната. Сравнително нисък остава през 2019 г. и достъпът на домакинствата до интернет в областта – 63,0% при 75,1% в страната. 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6518-B4BC-4660-B486-476CD57E6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13</a:t>
            </a:fld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628650" y="132080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</a:rPr>
              <a:t>Благодаря Ви за вниманието!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</p:txBody>
      </p:sp>
      <p:sp>
        <p:nvSpPr>
          <p:cNvPr id="169" name="Google Shape;16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 smtClean="0"/>
              <a:t>6</a:t>
            </a:r>
            <a:r>
              <a:rPr lang="hu-HU" dirty="0" smtClean="0"/>
              <a:t>.</a:t>
            </a:r>
            <a:r>
              <a:rPr lang="bg-BG" dirty="0" smtClean="0"/>
              <a:t>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628650" y="1320799"/>
            <a:ext cx="7886700" cy="483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bg-BG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ОБЛАСТ ВИДИН </a:t>
            </a:r>
          </a:p>
          <a:p>
            <a:pPr algn="just">
              <a:buFontTx/>
              <a:buChar char="-"/>
            </a:pPr>
            <a:r>
              <a:rPr lang="bg-BG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 местоположение;</a:t>
            </a:r>
          </a:p>
          <a:p>
            <a:pPr algn="just">
              <a:buFontTx/>
              <a:buChar char="-"/>
            </a:pPr>
            <a:r>
              <a:rPr lang="bg-BG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 свързаност (налична и очаквана);</a:t>
            </a:r>
          </a:p>
          <a:p>
            <a:pPr algn="just">
              <a:buFontTx/>
              <a:buChar char="-"/>
            </a:pPr>
            <a:r>
              <a:rPr lang="bg-BG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равнително добре развиващ се клон на Русенски университет;</a:t>
            </a:r>
          </a:p>
          <a:p>
            <a:pPr algn="just">
              <a:buFontTx/>
              <a:buChar char="-"/>
            </a:pPr>
            <a:r>
              <a:rPr lang="bg-BG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олям (и все още не напълно използван) туристически потенциал;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най-малък усреднен размер на разглежданите местни данъци през 2021 г., а Грамада е общината с най-ниски данъци не само в област Видин, но и в </a:t>
            </a: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страната;</a:t>
            </a:r>
            <a:endParaRPr lang="bg-BG" sz="24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bg-BG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sz="2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инерална вода ????</a:t>
            </a:r>
          </a:p>
          <a:p>
            <a:pPr marL="114300" indent="0" algn="just"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 smtClean="0"/>
              <a:t>6.12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en-US" dirty="0" smtClean="0"/>
              <a:t>6</a:t>
            </a:r>
            <a:r>
              <a:rPr lang="hu-HU" dirty="0" smtClean="0"/>
              <a:t>.</a:t>
            </a:r>
            <a:r>
              <a:rPr lang="en-US" dirty="0" smtClean="0"/>
              <a:t>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365BD-A1FC-43CA-9B78-CE0790384AAB}"/>
              </a:ext>
            </a:extLst>
          </p:cNvPr>
          <p:cNvSpPr txBox="1"/>
          <p:nvPr/>
        </p:nvSpPr>
        <p:spPr>
          <a:xfrm>
            <a:off x="480292" y="1539552"/>
            <a:ext cx="7945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амалена заетост </a:t>
            </a:r>
            <a:r>
              <a:rPr lang="ru-RU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 безработица </a:t>
            </a:r>
            <a:r>
              <a:rPr lang="ru-RU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2020;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нвестиционната </a:t>
            </a:r>
            <a:r>
              <a:rPr lang="ru-RU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бизнес активност са сравнително 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слаби;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показателите </a:t>
            </a:r>
            <a:r>
              <a:rPr lang="ru-RU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сферата на инфраструктурата са най-ниските в 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безпокояващо демографско развитие;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 smtClean="0"/>
              <a:t>6</a:t>
            </a:r>
            <a:r>
              <a:rPr lang="hu-HU" dirty="0" smtClean="0"/>
              <a:t>.</a:t>
            </a:r>
            <a:r>
              <a:rPr lang="bg-BG" dirty="0" smtClean="0"/>
              <a:t>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63C24-9FAB-4DEB-BB88-E2AF5A8CE75D}"/>
              </a:ext>
            </a:extLst>
          </p:cNvPr>
          <p:cNvSpPr txBox="1"/>
          <p:nvPr/>
        </p:nvSpPr>
        <p:spPr>
          <a:xfrm>
            <a:off x="783771" y="1411382"/>
            <a:ext cx="773157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ДЕМОГРАФИЯ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на област Видин намалява спрямо предходната 2019 г. като през 2020г. е 81 212 души (11,3% от населението на СЗР). Демографското развитие на региона като цяло следва общата негативна тенденция за страната, характеризираща се с намаляване броя на населението, отрицателен механичен и естествен прираст, повишаваща се средна възраст на населението. </a:t>
            </a: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края на 2020 г. лицата на 65 и повече навършени години в България са 1 504 048 или 21,8% от населението на страната. Процентът на възрастните е най-голям в област Видин (30,0%).</a:t>
            </a:r>
          </a:p>
          <a:p>
            <a:pPr algn="just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Наблюдава се лек спад на градското население и увеличаване на населението в селата. Поради епидемичната обстановка, селските територии са привлекателна дестинация за млади и активни хора, които работят дистанционно или искат да стартират собствен бизнес.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8;p4"/>
          <p:cNvSpPr txBox="1">
            <a:spLocks/>
          </p:cNvSpPr>
          <p:nvPr/>
        </p:nvSpPr>
        <p:spPr>
          <a:xfrm>
            <a:off x="6886301" y="6171629"/>
            <a:ext cx="2057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bg-BG" dirty="0" smtClean="0"/>
              <a:t>                             4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/>
              <a:t>6</a:t>
            </a:r>
            <a:r>
              <a:rPr lang="hu-HU" dirty="0" smtClean="0"/>
              <a:t>.</a:t>
            </a:r>
            <a:r>
              <a:rPr lang="bg-BG" dirty="0" smtClean="0"/>
              <a:t>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639263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6B12D-1D5E-40EA-A53B-A52D5566C604}"/>
              </a:ext>
            </a:extLst>
          </p:cNvPr>
          <p:cNvSpPr txBox="1"/>
          <p:nvPr/>
        </p:nvSpPr>
        <p:spPr>
          <a:xfrm>
            <a:off x="563335" y="1474237"/>
            <a:ext cx="7886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Гъстотата на населението 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област Видин е (26,8 д/км2) и е най – ниска спрямо останалите населени места</a:t>
            </a:r>
            <a:r>
              <a:rPr lang="bg-BG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bg-BG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Северозападен район за планиране. </a:t>
            </a:r>
          </a:p>
          <a:p>
            <a:endParaRPr lang="bg-BG" sz="1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Таблица 1. Основни данни за населението в обалст Видин към 31.12.2020 г.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64E6AA-AECA-4EA0-83A6-D06146C96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4036"/>
              </p:ext>
            </p:extLst>
          </p:nvPr>
        </p:nvGraphicFramePr>
        <p:xfrm>
          <a:off x="727788" y="2845838"/>
          <a:ext cx="6924597" cy="177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692">
                  <a:extLst>
                    <a:ext uri="{9D8B030D-6E8A-4147-A177-3AD203B41FA5}">
                      <a16:colId xmlns:a16="http://schemas.microsoft.com/office/drawing/2014/main" val="4267924620"/>
                    </a:ext>
                  </a:extLst>
                </a:gridCol>
                <a:gridCol w="1077017">
                  <a:extLst>
                    <a:ext uri="{9D8B030D-6E8A-4147-A177-3AD203B41FA5}">
                      <a16:colId xmlns:a16="http://schemas.microsoft.com/office/drawing/2014/main" val="3762310253"/>
                    </a:ext>
                  </a:extLst>
                </a:gridCol>
                <a:gridCol w="1059174">
                  <a:extLst>
                    <a:ext uri="{9D8B030D-6E8A-4147-A177-3AD203B41FA5}">
                      <a16:colId xmlns:a16="http://schemas.microsoft.com/office/drawing/2014/main" val="198055100"/>
                    </a:ext>
                  </a:extLst>
                </a:gridCol>
                <a:gridCol w="1159809">
                  <a:extLst>
                    <a:ext uri="{9D8B030D-6E8A-4147-A177-3AD203B41FA5}">
                      <a16:colId xmlns:a16="http://schemas.microsoft.com/office/drawing/2014/main" val="3793051310"/>
                    </a:ext>
                  </a:extLst>
                </a:gridCol>
                <a:gridCol w="1207629">
                  <a:extLst>
                    <a:ext uri="{9D8B030D-6E8A-4147-A177-3AD203B41FA5}">
                      <a16:colId xmlns:a16="http://schemas.microsoft.com/office/drawing/2014/main" val="3614952881"/>
                    </a:ext>
                  </a:extLst>
                </a:gridCol>
                <a:gridCol w="1111276">
                  <a:extLst>
                    <a:ext uri="{9D8B030D-6E8A-4147-A177-3AD203B41FA5}">
                      <a16:colId xmlns:a16="http://schemas.microsoft.com/office/drawing/2014/main" val="3933125727"/>
                    </a:ext>
                  </a:extLst>
                </a:gridCol>
              </a:tblGrid>
              <a:tr h="406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Област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Територия-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Население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Гъстота на населението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Коефициент на безработица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Коефициент на заетост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156231"/>
                  </a:ext>
                </a:extLst>
              </a:tr>
              <a:tr h="784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кв. км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9387"/>
                  </a:ext>
                </a:extLst>
              </a:tr>
              <a:tr h="42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Видин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3 033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81 212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26,8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18,9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38,3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86527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1</a:t>
            </a:r>
            <a:r>
              <a:rPr lang="bg-BG" dirty="0" smtClean="0"/>
              <a:t>6</a:t>
            </a:r>
            <a:r>
              <a:rPr lang="hu-HU" dirty="0" smtClean="0"/>
              <a:t>.</a:t>
            </a:r>
            <a:r>
              <a:rPr lang="bg-BG" dirty="0" smtClean="0"/>
              <a:t>12</a:t>
            </a:r>
            <a:r>
              <a:rPr lang="hu-HU" dirty="0" smtClean="0"/>
              <a:t>.2021</a:t>
            </a:r>
            <a:endParaRPr dirty="0"/>
          </a:p>
        </p:txBody>
      </p:sp>
      <p:sp>
        <p:nvSpPr>
          <p:cNvPr id="142" name="Google Shape;14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55B1-3ECA-454A-A927-A0AABE71B67B}"/>
              </a:ext>
            </a:extLst>
          </p:cNvPr>
          <p:cNvSpPr txBox="1"/>
          <p:nvPr/>
        </p:nvSpPr>
        <p:spPr>
          <a:xfrm>
            <a:off x="628650" y="1226373"/>
            <a:ext cx="7886700" cy="464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ПАЗАР НА ТРУДА</a:t>
            </a:r>
            <a:endParaRPr lang="bg-BG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Коефициентът на икономическа активност в областта продължава да нараства и отново е по-висок от средния за страната –75,6% при 74,3% в страната.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Коефициентът на безработица на населението на възраст над 15 години през 2020 г. е 18,9%, като стойността намалява с 0,2 процентни пункта спрямо предходната година (19,1%). Заетостта намалява спрямо предходната година с 0,4 процентни пункта и достига 38,3% през 2020 г. Стойностите и на двата индикатора остават много по-неблагоприятни от средните за страната – безработица от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6,7%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заетост от 52,7%.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689E-EED7-4CC2-B0E1-B18BE3C8D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7</a:t>
            </a:fld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8B75F-3203-4027-9632-7A9EED8103F8}"/>
              </a:ext>
            </a:extLst>
          </p:cNvPr>
          <p:cNvSpPr txBox="1"/>
          <p:nvPr/>
        </p:nvSpPr>
        <p:spPr>
          <a:xfrm>
            <a:off x="681135" y="1371600"/>
            <a:ext cx="7697755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rgbClr val="277588"/>
              </a:buClr>
              <a:buSzPts val="1800"/>
            </a:pPr>
            <a:r>
              <a:rPr lang="bg-BG" sz="1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 Видин формира най-малък дял от БВП на икономиката  с СЗРП– 732 млн. лв., или 9,5%.</a:t>
            </a:r>
            <a:endParaRPr lang="en-GB" sz="1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bg-BG" sz="14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bg-BG" sz="1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Фигура </a:t>
            </a:r>
            <a:r>
              <a:rPr lang="bg-BG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Брутен вътрешен продукт по райони от ниво 2 и области за 2019 г.</a:t>
            </a:r>
            <a:br>
              <a:rPr lang="bg-BG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млн. лева)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AE413F7-9660-47E2-A409-1E4CD617F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18261"/>
              </p:ext>
            </p:extLst>
          </p:nvPr>
        </p:nvGraphicFramePr>
        <p:xfrm>
          <a:off x="1707502" y="3260435"/>
          <a:ext cx="5888685" cy="266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ABC8D-7513-4BBB-B8E2-FAC9563EB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5410"/>
            <a:ext cx="7886700" cy="4584408"/>
          </a:xfrm>
        </p:spPr>
        <p:txBody>
          <a:bodyPr/>
          <a:lstStyle/>
          <a:p>
            <a:r>
              <a:rPr lang="bg-BG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 2019 г. най-бедният район в България и в ЕС е Северозападният, с БВП на човек от населението в СПС 32% от средната стойност на ЕС-27 (100%).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3. Брутен вътрешен продукт по области и райони от ниво 2 на човек през 2019 г. (в лева)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0FC72-3FCF-4F0A-8BB0-6C6991A8FF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6EADC5-2347-4CAE-80DC-7D77F6DE1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455096"/>
              </p:ext>
            </p:extLst>
          </p:nvPr>
        </p:nvGraphicFramePr>
        <p:xfrm>
          <a:off x="1343608" y="3306618"/>
          <a:ext cx="6904653" cy="261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4EF8-F8E7-4A68-8AB1-00117DD5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800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bg-BG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Видин</a:t>
            </a: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 областта с най-нисък БВП на глава от населението в Северозападния район през 2019 г. – 8 734 лв., при средна стойност за района от 10 477 лв. и за страната 17 170 лв. </a:t>
            </a:r>
          </a:p>
          <a:p>
            <a:pPr algn="just"/>
            <a:r>
              <a:rPr lang="bg-BG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Областта е на едно от последните места преди областите Сливен (8 130 лв.) и Силистра (7 687 лв.). 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0AD17-CB44-4DCC-9C25-3801A0A987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9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0" y="6345379"/>
            <a:ext cx="2060627" cy="4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521</Words>
  <Application>Microsoft Office PowerPoint</Application>
  <PresentationFormat>On-screen Show (4:3)</PresentationFormat>
  <Paragraphs>83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Arial Narrow</vt:lpstr>
      <vt:lpstr>Motiv Office</vt:lpstr>
      <vt:lpstr>  Териториален анализ на социално икономическите тенденции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Териториален анализ на социално икономическите тенденции</dc:title>
  <dc:creator>Lenka Rejentová</dc:creator>
  <cp:lastModifiedBy>Windows User</cp:lastModifiedBy>
  <cp:revision>22</cp:revision>
  <dcterms:created xsi:type="dcterms:W3CDTF">2017-02-08T09:34:53Z</dcterms:created>
  <dcterms:modified xsi:type="dcterms:W3CDTF">2021-12-16T06:49:55Z</dcterms:modified>
</cp:coreProperties>
</file>