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32"/>
  </p:notesMasterIdLst>
  <p:sldIdLst>
    <p:sldId id="256" r:id="rId2"/>
    <p:sldId id="257" r:id="rId3"/>
    <p:sldId id="278" r:id="rId4"/>
    <p:sldId id="264" r:id="rId5"/>
    <p:sldId id="290" r:id="rId6"/>
    <p:sldId id="279" r:id="rId7"/>
    <p:sldId id="263" r:id="rId8"/>
    <p:sldId id="289" r:id="rId9"/>
    <p:sldId id="265" r:id="rId10"/>
    <p:sldId id="266" r:id="rId11"/>
    <p:sldId id="267" r:id="rId12"/>
    <p:sldId id="261" r:id="rId13"/>
    <p:sldId id="280" r:id="rId14"/>
    <p:sldId id="268" r:id="rId15"/>
    <p:sldId id="281" r:id="rId16"/>
    <p:sldId id="269" r:id="rId17"/>
    <p:sldId id="270" r:id="rId18"/>
    <p:sldId id="271" r:id="rId19"/>
    <p:sldId id="282" r:id="rId20"/>
    <p:sldId id="283" r:id="rId21"/>
    <p:sldId id="284" r:id="rId22"/>
    <p:sldId id="285" r:id="rId23"/>
    <p:sldId id="286" r:id="rId24"/>
    <p:sldId id="273" r:id="rId25"/>
    <p:sldId id="287" r:id="rId26"/>
    <p:sldId id="274" r:id="rId27"/>
    <p:sldId id="272" r:id="rId28"/>
    <p:sldId id="277" r:id="rId29"/>
    <p:sldId id="288" r:id="rId30"/>
    <p:sldId id="276" r:id="rId31"/>
  </p:sldIdLst>
  <p:sldSz cx="9144000" cy="6858000" type="screen4x3"/>
  <p:notesSz cx="6858000" cy="9144000"/>
  <p:defaultTextStyle>
    <a:defPPr>
      <a:defRPr lang="cs-CZ" alt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75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138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Sheet6!$B$2</c:f>
              <c:strCache>
                <c:ptCount val="1"/>
                <c:pt idx="0">
                  <c:v>2019</c:v>
                </c:pt>
              </c:strCache>
            </c:strRef>
          </c:tx>
          <c:spPr>
            <a:solidFill>
              <a:schemeClr val="accent1"/>
            </a:solidFill>
            <a:ln>
              <a:noFill/>
            </a:ln>
            <a:effectLst/>
            <a:sp3d/>
          </c:spPr>
          <c:invertIfNegative val="0"/>
          <c:cat>
            <c:strRef>
              <c:f>Sheet6!$A$5:$A$10</c:f>
              <c:strCache>
                <c:ptCount val="6"/>
                <c:pt idx="0">
                  <c:v>Северозападен</c:v>
                </c:pt>
                <c:pt idx="1">
                  <c:v>Северен централен</c:v>
                </c:pt>
                <c:pt idx="2">
                  <c:v>Североизточен</c:v>
                </c:pt>
                <c:pt idx="3">
                  <c:v>Югоизточен</c:v>
                </c:pt>
                <c:pt idx="4">
                  <c:v>Югозападен</c:v>
                </c:pt>
                <c:pt idx="5">
                  <c:v>Южен централен</c:v>
                </c:pt>
              </c:strCache>
            </c:strRef>
          </c:cat>
          <c:val>
            <c:numRef>
              <c:f>Sheet6!$B$5:$B$10</c:f>
              <c:numCache>
                <c:formatCode>0</c:formatCode>
                <c:ptCount val="6"/>
                <c:pt idx="0">
                  <c:v>21482928</c:v>
                </c:pt>
                <c:pt idx="1">
                  <c:v>35933903</c:v>
                </c:pt>
                <c:pt idx="2">
                  <c:v>465919010</c:v>
                </c:pt>
                <c:pt idx="3">
                  <c:v>576950103</c:v>
                </c:pt>
                <c:pt idx="4">
                  <c:v>288445053</c:v>
                </c:pt>
                <c:pt idx="5">
                  <c:v>133134803</c:v>
                </c:pt>
              </c:numCache>
            </c:numRef>
          </c:val>
          <c:extLst>
            <c:ext xmlns:c16="http://schemas.microsoft.com/office/drawing/2014/chart" uri="{C3380CC4-5D6E-409C-BE32-E72D297353CC}">
              <c16:uniqueId val="{00000000-44AC-4263-A6FC-D9B901359CA9}"/>
            </c:ext>
          </c:extLst>
        </c:ser>
        <c:ser>
          <c:idx val="1"/>
          <c:order val="1"/>
          <c:tx>
            <c:strRef>
              <c:f>Sheet6!$C$2</c:f>
              <c:strCache>
                <c:ptCount val="1"/>
                <c:pt idx="0">
                  <c:v>2020</c:v>
                </c:pt>
              </c:strCache>
            </c:strRef>
          </c:tx>
          <c:spPr>
            <a:solidFill>
              <a:schemeClr val="accent2"/>
            </a:solidFill>
            <a:ln>
              <a:noFill/>
            </a:ln>
            <a:effectLst/>
            <a:sp3d/>
          </c:spPr>
          <c:invertIfNegative val="0"/>
          <c:cat>
            <c:strRef>
              <c:f>Sheet6!$A$5:$A$10</c:f>
              <c:strCache>
                <c:ptCount val="6"/>
                <c:pt idx="0">
                  <c:v>Северозападен</c:v>
                </c:pt>
                <c:pt idx="1">
                  <c:v>Северен централен</c:v>
                </c:pt>
                <c:pt idx="2">
                  <c:v>Североизточен</c:v>
                </c:pt>
                <c:pt idx="3">
                  <c:v>Югоизточен</c:v>
                </c:pt>
                <c:pt idx="4">
                  <c:v>Югозападен</c:v>
                </c:pt>
                <c:pt idx="5">
                  <c:v>Южен централен</c:v>
                </c:pt>
              </c:strCache>
            </c:strRef>
          </c:cat>
          <c:val>
            <c:numRef>
              <c:f>Sheet6!$C$5:$C$10</c:f>
              <c:numCache>
                <c:formatCode>0</c:formatCode>
                <c:ptCount val="6"/>
                <c:pt idx="0">
                  <c:v>21824485</c:v>
                </c:pt>
                <c:pt idx="1">
                  <c:v>20257488</c:v>
                </c:pt>
                <c:pt idx="2">
                  <c:v>172638590</c:v>
                </c:pt>
                <c:pt idx="3">
                  <c:v>201961755</c:v>
                </c:pt>
                <c:pt idx="4">
                  <c:v>141440381</c:v>
                </c:pt>
                <c:pt idx="5">
                  <c:v>87422181</c:v>
                </c:pt>
              </c:numCache>
            </c:numRef>
          </c:val>
          <c:extLst>
            <c:ext xmlns:c16="http://schemas.microsoft.com/office/drawing/2014/chart" uri="{C3380CC4-5D6E-409C-BE32-E72D297353CC}">
              <c16:uniqueId val="{00000001-44AC-4263-A6FC-D9B901359CA9}"/>
            </c:ext>
          </c:extLst>
        </c:ser>
        <c:dLbls>
          <c:showLegendKey val="0"/>
          <c:showVal val="0"/>
          <c:showCatName val="0"/>
          <c:showSerName val="0"/>
          <c:showPercent val="0"/>
          <c:showBubbleSize val="0"/>
        </c:dLbls>
        <c:gapWidth val="150"/>
        <c:shape val="box"/>
        <c:axId val="240578560"/>
        <c:axId val="298930688"/>
        <c:axId val="0"/>
      </c:bar3DChart>
      <c:catAx>
        <c:axId val="2405785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mn-cs"/>
              </a:defRPr>
            </a:pPr>
            <a:endParaRPr lang="en-US"/>
          </a:p>
        </c:txPr>
        <c:crossAx val="298930688"/>
        <c:crosses val="autoZero"/>
        <c:auto val="1"/>
        <c:lblAlgn val="ctr"/>
        <c:lblOffset val="100"/>
        <c:noMultiLvlLbl val="0"/>
      </c:catAx>
      <c:valAx>
        <c:axId val="298930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mn-cs"/>
              </a:defRPr>
            </a:pPr>
            <a:endParaRPr lang="en-US"/>
          </a:p>
        </c:txPr>
        <c:crossAx val="240578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Sheet6!$B$12</c:f>
              <c:strCache>
                <c:ptCount val="1"/>
                <c:pt idx="0">
                  <c:v>2019</c:v>
                </c:pt>
              </c:strCache>
            </c:strRef>
          </c:tx>
          <c:spPr>
            <a:solidFill>
              <a:schemeClr val="accent1"/>
            </a:solidFill>
            <a:ln>
              <a:noFill/>
            </a:ln>
            <a:effectLst/>
            <a:sp3d/>
          </c:spPr>
          <c:invertIfNegative val="0"/>
          <c:cat>
            <c:strRef>
              <c:f>Sheet6!$A$15:$A$19</c:f>
              <c:strCache>
                <c:ptCount val="5"/>
                <c:pt idx="0">
                  <c:v>Видин</c:v>
                </c:pt>
                <c:pt idx="1">
                  <c:v>Враца</c:v>
                </c:pt>
                <c:pt idx="2">
                  <c:v>Ловеч</c:v>
                </c:pt>
                <c:pt idx="3">
                  <c:v>Монтана</c:v>
                </c:pt>
                <c:pt idx="4">
                  <c:v>Плевен</c:v>
                </c:pt>
              </c:strCache>
            </c:strRef>
          </c:cat>
          <c:val>
            <c:numRef>
              <c:f>Sheet6!$B$15:$B$19</c:f>
              <c:numCache>
                <c:formatCode>0</c:formatCode>
                <c:ptCount val="5"/>
                <c:pt idx="0">
                  <c:v>2828049</c:v>
                </c:pt>
                <c:pt idx="1">
                  <c:v>2155147</c:v>
                </c:pt>
                <c:pt idx="2">
                  <c:v>10194181</c:v>
                </c:pt>
                <c:pt idx="3">
                  <c:v>2463880</c:v>
                </c:pt>
                <c:pt idx="4">
                  <c:v>3841671</c:v>
                </c:pt>
              </c:numCache>
            </c:numRef>
          </c:val>
          <c:extLst>
            <c:ext xmlns:c16="http://schemas.microsoft.com/office/drawing/2014/chart" uri="{C3380CC4-5D6E-409C-BE32-E72D297353CC}">
              <c16:uniqueId val="{00000000-74F1-4D63-A0D1-B2955E23ABB5}"/>
            </c:ext>
          </c:extLst>
        </c:ser>
        <c:ser>
          <c:idx val="1"/>
          <c:order val="1"/>
          <c:tx>
            <c:strRef>
              <c:f>Sheet6!$C$12</c:f>
              <c:strCache>
                <c:ptCount val="1"/>
                <c:pt idx="0">
                  <c:v>2020</c:v>
                </c:pt>
              </c:strCache>
            </c:strRef>
          </c:tx>
          <c:spPr>
            <a:solidFill>
              <a:schemeClr val="accent2"/>
            </a:solidFill>
            <a:ln>
              <a:noFill/>
            </a:ln>
            <a:effectLst/>
            <a:sp3d/>
          </c:spPr>
          <c:invertIfNegative val="0"/>
          <c:cat>
            <c:strRef>
              <c:f>Sheet6!$A$15:$A$19</c:f>
              <c:strCache>
                <c:ptCount val="5"/>
                <c:pt idx="0">
                  <c:v>Видин</c:v>
                </c:pt>
                <c:pt idx="1">
                  <c:v>Враца</c:v>
                </c:pt>
                <c:pt idx="2">
                  <c:v>Ловеч</c:v>
                </c:pt>
                <c:pt idx="3">
                  <c:v>Монтана</c:v>
                </c:pt>
                <c:pt idx="4">
                  <c:v>Плевен</c:v>
                </c:pt>
              </c:strCache>
            </c:strRef>
          </c:cat>
          <c:val>
            <c:numRef>
              <c:f>Sheet6!$C$15:$C$19</c:f>
              <c:numCache>
                <c:formatCode>0</c:formatCode>
                <c:ptCount val="5"/>
                <c:pt idx="0">
                  <c:v>4350562</c:v>
                </c:pt>
                <c:pt idx="1">
                  <c:v>1647379</c:v>
                </c:pt>
                <c:pt idx="2">
                  <c:v>7754502</c:v>
                </c:pt>
                <c:pt idx="3">
                  <c:v>3890864</c:v>
                </c:pt>
                <c:pt idx="4">
                  <c:v>4181178</c:v>
                </c:pt>
              </c:numCache>
            </c:numRef>
          </c:val>
          <c:extLst>
            <c:ext xmlns:c16="http://schemas.microsoft.com/office/drawing/2014/chart" uri="{C3380CC4-5D6E-409C-BE32-E72D297353CC}">
              <c16:uniqueId val="{00000001-74F1-4D63-A0D1-B2955E23ABB5}"/>
            </c:ext>
          </c:extLst>
        </c:ser>
        <c:dLbls>
          <c:showLegendKey val="0"/>
          <c:showVal val="0"/>
          <c:showCatName val="0"/>
          <c:showSerName val="0"/>
          <c:showPercent val="0"/>
          <c:showBubbleSize val="0"/>
        </c:dLbls>
        <c:gapWidth val="150"/>
        <c:shape val="box"/>
        <c:axId val="240582144"/>
        <c:axId val="298932416"/>
        <c:axId val="0"/>
      </c:bar3DChart>
      <c:catAx>
        <c:axId val="2405821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mn-cs"/>
              </a:defRPr>
            </a:pPr>
            <a:endParaRPr lang="en-US"/>
          </a:p>
        </c:txPr>
        <c:crossAx val="298932416"/>
        <c:crosses val="autoZero"/>
        <c:auto val="1"/>
        <c:lblAlgn val="ctr"/>
        <c:lblOffset val="100"/>
        <c:noMultiLvlLbl val="0"/>
      </c:catAx>
      <c:valAx>
        <c:axId val="2989324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mn-cs"/>
              </a:defRPr>
            </a:pPr>
            <a:endParaRPr lang="en-US"/>
          </a:p>
        </c:txPr>
        <c:crossAx val="240582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numCol="1" rtlCol="0"/>
          <a:lstStyle>
            <a:lvl1pPr algn="l">
              <a:defRPr sz="1200"/>
            </a:lvl1pPr>
          </a:lstStyle>
          <a:p>
            <a:endParaRPr lang="cs-CZ" alt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numCol="1" rtlCol="0"/>
          <a:lstStyle>
            <a:lvl1pPr algn="r">
              <a:defRPr sz="1200"/>
            </a:lvl1pPr>
          </a:lstStyle>
          <a:p>
            <a:fld id="{A97DC689-B345-4635-93E9-F27B797F1B5D}" type="datetimeFigureOut">
              <a:rPr lang="cs-CZ" altLang="cs-CZ" smtClean="0"/>
              <a:t>16.12.2021</a:t>
            </a:fld>
            <a:endParaRPr lang="cs-CZ" alt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numCol="1" rtlCol="0" anchor="ctr"/>
          <a:lstStyle/>
          <a:p>
            <a:endParaRPr lang="cs-CZ" alt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numCol="1" rtlCol="0"/>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numCol="1" rtlCol="0" anchor="b"/>
          <a:lstStyle>
            <a:lvl1pPr algn="l">
              <a:defRPr sz="1200"/>
            </a:lvl1pPr>
          </a:lstStyle>
          <a:p>
            <a:endParaRPr lang="cs-CZ" alt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numCol="1" rtlCol="0" anchor="b"/>
          <a:lstStyle>
            <a:lvl1pPr algn="r">
              <a:defRPr sz="1200"/>
            </a:lvl1pPr>
          </a:lstStyle>
          <a:p>
            <a:fld id="{F958F83A-5A3E-4F6A-A377-85C3AA53E072}" type="slidenum">
              <a:rPr lang="cs-CZ" altLang="cs-CZ" smtClean="0"/>
              <a:t>‹#›</a:t>
            </a:fld>
            <a:endParaRPr lang="cs-CZ" altLang="cs-CZ"/>
          </a:p>
        </p:txBody>
      </p:sp>
    </p:spTree>
    <p:extLst>
      <p:ext uri="{BB962C8B-B14F-4D97-AF65-F5344CB8AC3E}">
        <p14:creationId xmlns:p14="http://schemas.microsoft.com/office/powerpoint/2010/main" val="2798248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pic>
        <p:nvPicPr>
          <p:cNvPr id="8" name="Obrázek 7"/>
          <p:cNvPicPr>
            <a:picLocks noChangeAspect="1"/>
          </p:cNvPicPr>
          <p:nvPr userDrawn="1"/>
        </p:nvPicPr>
        <p:blipFill rotWithShape="1">
          <a:blip r:embed="rId2"/>
          <a:srcRect t="8023" r="17892"/>
          <a:stretch/>
        </p:blipFill>
        <p:spPr>
          <a:xfrm>
            <a:off x="3929531" y="-203"/>
            <a:ext cx="5211226" cy="5551839"/>
          </a:xfrm>
          <a:prstGeom prst="rect">
            <a:avLst/>
          </a:prstGeom>
        </p:spPr>
      </p:pic>
      <p:sp>
        <p:nvSpPr>
          <p:cNvPr id="4" name="Date Placeholder 3"/>
          <p:cNvSpPr>
            <a:spLocks noGrp="1"/>
          </p:cNvSpPr>
          <p:nvPr>
            <p:ph type="dt" sz="half" idx="10"/>
          </p:nvPr>
        </p:nvSpPr>
        <p:spPr/>
        <p:txBody>
          <a:bodyPr numCol="1"/>
          <a:lstStyle>
            <a:lvl1pPr>
              <a:defRPr>
                <a:solidFill>
                  <a:schemeClr val="bg1">
                    <a:lumMod val="50000"/>
                  </a:schemeClr>
                </a:solidFill>
              </a:defRPr>
            </a:lvl1pPr>
          </a:lstStyle>
          <a:p>
            <a:fld id="{07997847-6442-438A-858F-00C40C2D9371}" type="datetime1">
              <a:rPr lang="cs-CZ" altLang="cs-CZ" smtClean="0"/>
              <a:pPr/>
              <a:t>16.12.2021</a:t>
            </a:fld>
            <a:endParaRPr lang="cs-CZ" altLang="cs-CZ"/>
          </a:p>
        </p:txBody>
      </p:sp>
      <p:sp>
        <p:nvSpPr>
          <p:cNvPr id="5" name="Footer Placeholder 4"/>
          <p:cNvSpPr>
            <a:spLocks noGrp="1"/>
          </p:cNvSpPr>
          <p:nvPr>
            <p:ph type="ftr" sz="quarter" idx="11"/>
          </p:nvPr>
        </p:nvSpPr>
        <p:spPr/>
        <p:txBody>
          <a:bodyPr numCol="1"/>
          <a:lstStyle>
            <a:lvl1pPr>
              <a:defRPr>
                <a:solidFill>
                  <a:schemeClr val="bg1">
                    <a:lumMod val="50000"/>
                  </a:schemeClr>
                </a:solidFill>
              </a:defRPr>
            </a:lvl1pPr>
          </a:lstStyle>
          <a:p>
            <a:endParaRPr lang="cs-CZ" altLang="cs-CZ"/>
          </a:p>
        </p:txBody>
      </p:sp>
      <p:sp>
        <p:nvSpPr>
          <p:cNvPr id="6" name="Slide Number Placeholder 5"/>
          <p:cNvSpPr>
            <a:spLocks noGrp="1"/>
          </p:cNvSpPr>
          <p:nvPr>
            <p:ph type="sldNum" sz="quarter" idx="12"/>
          </p:nvPr>
        </p:nvSpPr>
        <p:spPr/>
        <p:txBody>
          <a:bodyPr numCol="1"/>
          <a:lstStyle>
            <a:lvl1pPr>
              <a:defRPr>
                <a:solidFill>
                  <a:schemeClr val="bg1">
                    <a:lumMod val="50000"/>
                  </a:schemeClr>
                </a:solidFill>
              </a:defRPr>
            </a:lvl1pPr>
          </a:lstStyle>
          <a:p>
            <a:fld id="{D0D7D282-14F6-45FE-BD60-B6FD62E148CD}" type="slidenum">
              <a:rPr lang="cs-CZ" altLang="cs-CZ" smtClean="0"/>
              <a:pPr/>
              <a:t>‹#›</a:t>
            </a:fld>
            <a:endParaRPr lang="cs-CZ" altLang="cs-CZ"/>
          </a:p>
        </p:txBody>
      </p:sp>
      <p:sp>
        <p:nvSpPr>
          <p:cNvPr id="7" name="Obdélník 6"/>
          <p:cNvSpPr/>
          <p:nvPr userDrawn="1"/>
        </p:nvSpPr>
        <p:spPr>
          <a:xfrm>
            <a:off x="9625" y="5892511"/>
            <a:ext cx="6732872" cy="307777"/>
          </a:xfrm>
          <a:prstGeom prst="rect">
            <a:avLst/>
          </a:prstGeom>
        </p:spPr>
        <p:txBody>
          <a:bodyPr wrap="square" numCol="1">
            <a:spAutoFit/>
          </a:bodyPr>
          <a:lstStyle/>
          <a:p>
            <a:r>
              <a:rPr lang="cs-CZ" altLang="cs-CZ" sz="1400" b="0" kern="1200" dirty="0">
                <a:solidFill>
                  <a:srgbClr val="277588"/>
                </a:solidFill>
                <a:latin typeface="Arial" panose="020B0604020202020204" pitchFamily="34" charset="0"/>
                <a:ea typeface="+mn-ea"/>
                <a:cs typeface="Arial" panose="020B0604020202020204" pitchFamily="34" charset="0"/>
              </a:rPr>
              <a:t>http://www.interreg-danube.eu/approved-projects/</a:t>
            </a:r>
            <a:r>
              <a:rPr lang="en-US" sz="1400" b="0" kern="1200" dirty="0" err="1">
                <a:solidFill>
                  <a:srgbClr val="277588"/>
                </a:solidFill>
                <a:latin typeface="Arial" panose="020B0604020202020204" pitchFamily="34" charset="0"/>
                <a:ea typeface="+mn-ea"/>
                <a:cs typeface="Arial" panose="020B0604020202020204" pitchFamily="34" charset="0"/>
              </a:rPr>
              <a:t>ister</a:t>
            </a:r>
            <a:endParaRPr lang="cs-CZ" altLang="cs-CZ" sz="1400" b="0" kern="1200" dirty="0">
              <a:solidFill>
                <a:srgbClr val="277588"/>
              </a:solidFill>
              <a:latin typeface="Arial" panose="020B0604020202020204" pitchFamily="34" charset="0"/>
              <a:ea typeface="+mn-ea"/>
              <a:cs typeface="Arial" panose="020B0604020202020204" pitchFamily="34" charset="0"/>
            </a:endParaRPr>
          </a:p>
        </p:txBody>
      </p:sp>
      <p:pic>
        <p:nvPicPr>
          <p:cNvPr id="11" name="Obráze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50" y="6176959"/>
            <a:ext cx="4255017" cy="173736"/>
          </a:xfrm>
          <a:prstGeom prst="rect">
            <a:avLst/>
          </a:prstGeom>
        </p:spPr>
      </p:pic>
    </p:spTree>
    <p:extLst>
      <p:ext uri="{BB962C8B-B14F-4D97-AF65-F5344CB8AC3E}">
        <p14:creationId xmlns:p14="http://schemas.microsoft.com/office/powerpoint/2010/main" val="390928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cs-CZ" altLang="cs-CZ"/>
              <a:t>Kliknutím lze upravit styl.</a:t>
            </a:r>
            <a:endParaRPr lang="en-US" dirty="0"/>
          </a:p>
        </p:txBody>
      </p:sp>
      <p:sp>
        <p:nvSpPr>
          <p:cNvPr id="3" name="Content Placeholder 2"/>
          <p:cNvSpPr>
            <a:spLocks noGrp="1"/>
          </p:cNvSpPr>
          <p:nvPr>
            <p:ph idx="1"/>
          </p:nvPr>
        </p:nvSpPr>
        <p:spPr/>
        <p:txBody>
          <a:bodyPr numCol="1"/>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US" dirty="0"/>
          </a:p>
        </p:txBody>
      </p:sp>
      <p:sp>
        <p:nvSpPr>
          <p:cNvPr id="4" name="Date Placeholder 3"/>
          <p:cNvSpPr>
            <a:spLocks noGrp="1"/>
          </p:cNvSpPr>
          <p:nvPr>
            <p:ph type="dt" sz="half" idx="10"/>
          </p:nvPr>
        </p:nvSpPr>
        <p:spPr/>
        <p:txBody>
          <a:bodyPr numCol="1"/>
          <a:lstStyle/>
          <a:p>
            <a:fld id="{8C5D8D05-23DD-4FE9-BEBA-77E4F8A36A02}" type="datetime1">
              <a:rPr lang="cs-CZ" altLang="cs-CZ" smtClean="0"/>
              <a:t>16.12.2021</a:t>
            </a:fld>
            <a:endParaRPr lang="cs-CZ" altLang="cs-CZ"/>
          </a:p>
        </p:txBody>
      </p:sp>
      <p:sp>
        <p:nvSpPr>
          <p:cNvPr id="5" name="Footer Placeholder 4"/>
          <p:cNvSpPr>
            <a:spLocks noGrp="1"/>
          </p:cNvSpPr>
          <p:nvPr>
            <p:ph type="ftr" sz="quarter" idx="11"/>
          </p:nvPr>
        </p:nvSpPr>
        <p:spPr/>
        <p:txBody>
          <a:bodyPr numCol="1"/>
          <a:lstStyle/>
          <a:p>
            <a:endParaRPr lang="cs-CZ" altLang="cs-CZ"/>
          </a:p>
        </p:txBody>
      </p:sp>
      <p:sp>
        <p:nvSpPr>
          <p:cNvPr id="6" name="Slide Number Placeholder 5"/>
          <p:cNvSpPr>
            <a:spLocks noGrp="1"/>
          </p:cNvSpPr>
          <p:nvPr>
            <p:ph type="sldNum" sz="quarter" idx="12"/>
          </p:nvPr>
        </p:nvSpPr>
        <p:spPr/>
        <p:txBody>
          <a:bodyPr numCol="1"/>
          <a:lstStyle/>
          <a:p>
            <a:fld id="{D0D7D282-14F6-45FE-BD60-B6FD62E148CD}" type="slidenum">
              <a:rPr lang="cs-CZ" altLang="cs-CZ" smtClean="0"/>
              <a:t>‹#›</a:t>
            </a:fld>
            <a:endParaRPr lang="cs-CZ" altLang="cs-CZ"/>
          </a:p>
        </p:txBody>
      </p:sp>
    </p:spTree>
    <p:extLst>
      <p:ext uri="{BB962C8B-B14F-4D97-AF65-F5344CB8AC3E}">
        <p14:creationId xmlns:p14="http://schemas.microsoft.com/office/powerpoint/2010/main" val="2921147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numCol="1" anchor="b"/>
          <a:lstStyle>
            <a:lvl1pPr>
              <a:defRPr sz="6000"/>
            </a:lvl1pPr>
          </a:lstStyle>
          <a:p>
            <a:r>
              <a:rPr lang="cs-CZ" alt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numCol="1"/>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ltLang="cs-CZ"/>
              <a:t>Kliknutím lze upravit styly předlohy textu.</a:t>
            </a:r>
          </a:p>
        </p:txBody>
      </p:sp>
      <p:sp>
        <p:nvSpPr>
          <p:cNvPr id="4" name="Date Placeholder 3"/>
          <p:cNvSpPr>
            <a:spLocks noGrp="1"/>
          </p:cNvSpPr>
          <p:nvPr>
            <p:ph type="dt" sz="half" idx="10"/>
          </p:nvPr>
        </p:nvSpPr>
        <p:spPr/>
        <p:txBody>
          <a:bodyPr numCol="1"/>
          <a:lstStyle/>
          <a:p>
            <a:fld id="{DF89CECC-F1DB-4BD3-B930-5498857FB9D3}" type="datetime1">
              <a:rPr lang="cs-CZ" altLang="cs-CZ" smtClean="0"/>
              <a:t>16.12.2021</a:t>
            </a:fld>
            <a:endParaRPr lang="cs-CZ" altLang="cs-CZ"/>
          </a:p>
        </p:txBody>
      </p:sp>
      <p:sp>
        <p:nvSpPr>
          <p:cNvPr id="5" name="Footer Placeholder 4"/>
          <p:cNvSpPr>
            <a:spLocks noGrp="1"/>
          </p:cNvSpPr>
          <p:nvPr>
            <p:ph type="ftr" sz="quarter" idx="11"/>
          </p:nvPr>
        </p:nvSpPr>
        <p:spPr/>
        <p:txBody>
          <a:bodyPr numCol="1"/>
          <a:lstStyle/>
          <a:p>
            <a:endParaRPr lang="cs-CZ" altLang="cs-CZ"/>
          </a:p>
        </p:txBody>
      </p:sp>
      <p:sp>
        <p:nvSpPr>
          <p:cNvPr id="6" name="Slide Number Placeholder 5"/>
          <p:cNvSpPr>
            <a:spLocks noGrp="1"/>
          </p:cNvSpPr>
          <p:nvPr>
            <p:ph type="sldNum" sz="quarter" idx="12"/>
          </p:nvPr>
        </p:nvSpPr>
        <p:spPr/>
        <p:txBody>
          <a:bodyPr numCol="1"/>
          <a:lstStyle/>
          <a:p>
            <a:fld id="{D0D7D282-14F6-45FE-BD60-B6FD62E148CD}" type="slidenum">
              <a:rPr lang="cs-CZ" altLang="cs-CZ" smtClean="0"/>
              <a:t>‹#›</a:t>
            </a:fld>
            <a:endParaRPr lang="cs-CZ" altLang="cs-CZ"/>
          </a:p>
        </p:txBody>
      </p:sp>
    </p:spTree>
    <p:extLst>
      <p:ext uri="{BB962C8B-B14F-4D97-AF65-F5344CB8AC3E}">
        <p14:creationId xmlns:p14="http://schemas.microsoft.com/office/powerpoint/2010/main" val="3043754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cs-CZ" alt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numCol="1"/>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numCol="1"/>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US" dirty="0"/>
          </a:p>
        </p:txBody>
      </p:sp>
      <p:sp>
        <p:nvSpPr>
          <p:cNvPr id="5" name="Date Placeholder 4"/>
          <p:cNvSpPr>
            <a:spLocks noGrp="1"/>
          </p:cNvSpPr>
          <p:nvPr>
            <p:ph type="dt" sz="half" idx="10"/>
          </p:nvPr>
        </p:nvSpPr>
        <p:spPr/>
        <p:txBody>
          <a:bodyPr numCol="1"/>
          <a:lstStyle/>
          <a:p>
            <a:fld id="{5F8454B5-8F39-43A7-9A12-64504883B706}" type="datetime1">
              <a:rPr lang="cs-CZ" altLang="cs-CZ" smtClean="0"/>
              <a:t>16.12.2021</a:t>
            </a:fld>
            <a:endParaRPr lang="cs-CZ" altLang="cs-CZ"/>
          </a:p>
        </p:txBody>
      </p:sp>
      <p:sp>
        <p:nvSpPr>
          <p:cNvPr id="6" name="Footer Placeholder 5"/>
          <p:cNvSpPr>
            <a:spLocks noGrp="1"/>
          </p:cNvSpPr>
          <p:nvPr>
            <p:ph type="ftr" sz="quarter" idx="11"/>
          </p:nvPr>
        </p:nvSpPr>
        <p:spPr/>
        <p:txBody>
          <a:bodyPr numCol="1"/>
          <a:lstStyle/>
          <a:p>
            <a:endParaRPr lang="cs-CZ" altLang="cs-CZ"/>
          </a:p>
        </p:txBody>
      </p:sp>
      <p:sp>
        <p:nvSpPr>
          <p:cNvPr id="7" name="Slide Number Placeholder 6"/>
          <p:cNvSpPr>
            <a:spLocks noGrp="1"/>
          </p:cNvSpPr>
          <p:nvPr>
            <p:ph type="sldNum" sz="quarter" idx="12"/>
          </p:nvPr>
        </p:nvSpPr>
        <p:spPr/>
        <p:txBody>
          <a:bodyPr numCol="1"/>
          <a:lstStyle/>
          <a:p>
            <a:fld id="{D0D7D282-14F6-45FE-BD60-B6FD62E148CD}" type="slidenum">
              <a:rPr lang="cs-CZ" altLang="cs-CZ" smtClean="0"/>
              <a:t>‹#›</a:t>
            </a:fld>
            <a:endParaRPr lang="cs-CZ" altLang="cs-CZ"/>
          </a:p>
        </p:txBody>
      </p:sp>
    </p:spTree>
    <p:extLst>
      <p:ext uri="{BB962C8B-B14F-4D97-AF65-F5344CB8AC3E}">
        <p14:creationId xmlns:p14="http://schemas.microsoft.com/office/powerpoint/2010/main" val="2997998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166813"/>
            <a:ext cx="3868340" cy="823912"/>
          </a:xfrm>
        </p:spPr>
        <p:txBody>
          <a:bodyPr numCol="1" anchor="b"/>
          <a:lstStyle>
            <a:lvl1pPr marL="0" indent="0">
              <a:buNone/>
              <a:defRPr sz="2400" b="1">
                <a:solidFill>
                  <a:srgbClr val="277588"/>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ltLang="cs-CZ"/>
              <a:t>Kliknutím lze upravit styly předlohy textu.</a:t>
            </a:r>
          </a:p>
        </p:txBody>
      </p:sp>
      <p:sp>
        <p:nvSpPr>
          <p:cNvPr id="4" name="Content Placeholder 3"/>
          <p:cNvSpPr>
            <a:spLocks noGrp="1"/>
          </p:cNvSpPr>
          <p:nvPr>
            <p:ph sz="half" idx="2"/>
          </p:nvPr>
        </p:nvSpPr>
        <p:spPr>
          <a:xfrm>
            <a:off x="629842" y="2022543"/>
            <a:ext cx="3868340" cy="4167120"/>
          </a:xfrm>
        </p:spPr>
        <p:txBody>
          <a:bodyPr numCol="1"/>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US" dirty="0"/>
          </a:p>
        </p:txBody>
      </p:sp>
      <p:sp>
        <p:nvSpPr>
          <p:cNvPr id="5" name="Text Placeholder 4"/>
          <p:cNvSpPr>
            <a:spLocks noGrp="1"/>
          </p:cNvSpPr>
          <p:nvPr>
            <p:ph type="body" sz="quarter" idx="3"/>
          </p:nvPr>
        </p:nvSpPr>
        <p:spPr>
          <a:xfrm>
            <a:off x="4629150" y="1166813"/>
            <a:ext cx="3887391" cy="823912"/>
          </a:xfrm>
        </p:spPr>
        <p:txBody>
          <a:bodyPr numCol="1" anchor="b"/>
          <a:lstStyle>
            <a:lvl1pPr marL="0" indent="0">
              <a:buNone/>
              <a:defRPr sz="2400" b="1">
                <a:solidFill>
                  <a:srgbClr val="277588"/>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ltLang="cs-CZ"/>
              <a:t>Kliknutím lze upravit styly předlohy textu.</a:t>
            </a:r>
          </a:p>
        </p:txBody>
      </p:sp>
      <p:sp>
        <p:nvSpPr>
          <p:cNvPr id="6" name="Content Placeholder 5"/>
          <p:cNvSpPr>
            <a:spLocks noGrp="1"/>
          </p:cNvSpPr>
          <p:nvPr>
            <p:ph sz="quarter" idx="4"/>
          </p:nvPr>
        </p:nvSpPr>
        <p:spPr>
          <a:xfrm>
            <a:off x="4629150" y="2022543"/>
            <a:ext cx="3887391" cy="4167120"/>
          </a:xfrm>
        </p:spPr>
        <p:txBody>
          <a:bodyPr numCol="1"/>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US" dirty="0"/>
          </a:p>
        </p:txBody>
      </p:sp>
      <p:sp>
        <p:nvSpPr>
          <p:cNvPr id="7" name="Date Placeholder 6"/>
          <p:cNvSpPr>
            <a:spLocks noGrp="1"/>
          </p:cNvSpPr>
          <p:nvPr>
            <p:ph type="dt" sz="half" idx="10"/>
          </p:nvPr>
        </p:nvSpPr>
        <p:spPr/>
        <p:txBody>
          <a:bodyPr numCol="1"/>
          <a:lstStyle/>
          <a:p>
            <a:fld id="{96DDE3E0-8243-4460-ACD2-EDD5ED55527D}" type="datetime1">
              <a:rPr lang="cs-CZ" altLang="cs-CZ" smtClean="0"/>
              <a:t>16.12.2021</a:t>
            </a:fld>
            <a:endParaRPr lang="cs-CZ" altLang="cs-CZ"/>
          </a:p>
        </p:txBody>
      </p:sp>
      <p:sp>
        <p:nvSpPr>
          <p:cNvPr id="8" name="Footer Placeholder 7"/>
          <p:cNvSpPr>
            <a:spLocks noGrp="1"/>
          </p:cNvSpPr>
          <p:nvPr>
            <p:ph type="ftr" sz="quarter" idx="11"/>
          </p:nvPr>
        </p:nvSpPr>
        <p:spPr/>
        <p:txBody>
          <a:bodyPr numCol="1"/>
          <a:lstStyle/>
          <a:p>
            <a:endParaRPr lang="cs-CZ" altLang="cs-CZ"/>
          </a:p>
        </p:txBody>
      </p:sp>
      <p:sp>
        <p:nvSpPr>
          <p:cNvPr id="9" name="Slide Number Placeholder 8"/>
          <p:cNvSpPr>
            <a:spLocks noGrp="1"/>
          </p:cNvSpPr>
          <p:nvPr>
            <p:ph type="sldNum" sz="quarter" idx="12"/>
          </p:nvPr>
        </p:nvSpPr>
        <p:spPr/>
        <p:txBody>
          <a:bodyPr numCol="1"/>
          <a:lstStyle/>
          <a:p>
            <a:fld id="{D0D7D282-14F6-45FE-BD60-B6FD62E148CD}" type="slidenum">
              <a:rPr lang="cs-CZ" altLang="cs-CZ" smtClean="0"/>
              <a:t>‹#›</a:t>
            </a:fld>
            <a:endParaRPr lang="cs-CZ" altLang="cs-CZ"/>
          </a:p>
        </p:txBody>
      </p:sp>
      <p:sp>
        <p:nvSpPr>
          <p:cNvPr id="10" name="Title 1"/>
          <p:cNvSpPr>
            <a:spLocks noGrp="1"/>
          </p:cNvSpPr>
          <p:nvPr>
            <p:ph type="title"/>
          </p:nvPr>
        </p:nvSpPr>
        <p:spPr>
          <a:xfrm>
            <a:off x="2582821" y="0"/>
            <a:ext cx="6561179" cy="1134995"/>
          </a:xfrm>
        </p:spPr>
        <p:txBody>
          <a:bodyPr numCol="1"/>
          <a:lstStyle/>
          <a:p>
            <a:r>
              <a:rPr lang="cs-CZ" altLang="cs-CZ"/>
              <a:t>Kliknutím lze upravit styl.</a:t>
            </a:r>
            <a:endParaRPr lang="en-US" dirty="0"/>
          </a:p>
        </p:txBody>
      </p:sp>
    </p:spTree>
    <p:extLst>
      <p:ext uri="{BB962C8B-B14F-4D97-AF65-F5344CB8AC3E}">
        <p14:creationId xmlns:p14="http://schemas.microsoft.com/office/powerpoint/2010/main" val="2599233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cs-CZ" altLang="cs-CZ"/>
              <a:t>Kliknutím lze upravit styl.</a:t>
            </a:r>
            <a:endParaRPr lang="en-US" dirty="0"/>
          </a:p>
        </p:txBody>
      </p:sp>
      <p:sp>
        <p:nvSpPr>
          <p:cNvPr id="3" name="Date Placeholder 2"/>
          <p:cNvSpPr>
            <a:spLocks noGrp="1"/>
          </p:cNvSpPr>
          <p:nvPr>
            <p:ph type="dt" sz="half" idx="10"/>
          </p:nvPr>
        </p:nvSpPr>
        <p:spPr/>
        <p:txBody>
          <a:bodyPr numCol="1"/>
          <a:lstStyle/>
          <a:p>
            <a:fld id="{07DDB179-8FED-4EA7-A0D5-3BFD61AB62D3}" type="datetime1">
              <a:rPr lang="cs-CZ" altLang="cs-CZ" smtClean="0"/>
              <a:t>16.12.2021</a:t>
            </a:fld>
            <a:endParaRPr lang="cs-CZ" altLang="cs-CZ"/>
          </a:p>
        </p:txBody>
      </p:sp>
      <p:sp>
        <p:nvSpPr>
          <p:cNvPr id="4" name="Footer Placeholder 3"/>
          <p:cNvSpPr>
            <a:spLocks noGrp="1"/>
          </p:cNvSpPr>
          <p:nvPr>
            <p:ph type="ftr" sz="quarter" idx="11"/>
          </p:nvPr>
        </p:nvSpPr>
        <p:spPr/>
        <p:txBody>
          <a:bodyPr numCol="1"/>
          <a:lstStyle/>
          <a:p>
            <a:endParaRPr lang="cs-CZ" altLang="cs-CZ"/>
          </a:p>
        </p:txBody>
      </p:sp>
      <p:sp>
        <p:nvSpPr>
          <p:cNvPr id="5" name="Slide Number Placeholder 4"/>
          <p:cNvSpPr>
            <a:spLocks noGrp="1"/>
          </p:cNvSpPr>
          <p:nvPr>
            <p:ph type="sldNum" sz="quarter" idx="12"/>
          </p:nvPr>
        </p:nvSpPr>
        <p:spPr/>
        <p:txBody>
          <a:bodyPr numCol="1"/>
          <a:lstStyle/>
          <a:p>
            <a:fld id="{D0D7D282-14F6-45FE-BD60-B6FD62E148CD}" type="slidenum">
              <a:rPr lang="cs-CZ" altLang="cs-CZ" smtClean="0"/>
              <a:t>‹#›</a:t>
            </a:fld>
            <a:endParaRPr lang="cs-CZ" altLang="cs-CZ"/>
          </a:p>
        </p:txBody>
      </p:sp>
    </p:spTree>
    <p:extLst>
      <p:ext uri="{BB962C8B-B14F-4D97-AF65-F5344CB8AC3E}">
        <p14:creationId xmlns:p14="http://schemas.microsoft.com/office/powerpoint/2010/main" val="653441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numCol="1"/>
          <a:lstStyle/>
          <a:p>
            <a:fld id="{511705EF-2586-4341-A453-9EF9C0CDE488}" type="datetime1">
              <a:rPr lang="cs-CZ" altLang="cs-CZ" smtClean="0"/>
              <a:t>16.12.2021</a:t>
            </a:fld>
            <a:endParaRPr lang="cs-CZ" altLang="cs-CZ"/>
          </a:p>
        </p:txBody>
      </p:sp>
      <p:sp>
        <p:nvSpPr>
          <p:cNvPr id="3" name="Footer Placeholder 2"/>
          <p:cNvSpPr>
            <a:spLocks noGrp="1"/>
          </p:cNvSpPr>
          <p:nvPr>
            <p:ph type="ftr" sz="quarter" idx="11"/>
          </p:nvPr>
        </p:nvSpPr>
        <p:spPr/>
        <p:txBody>
          <a:bodyPr numCol="1"/>
          <a:lstStyle/>
          <a:p>
            <a:endParaRPr lang="cs-CZ" altLang="cs-CZ"/>
          </a:p>
        </p:txBody>
      </p:sp>
      <p:sp>
        <p:nvSpPr>
          <p:cNvPr id="4" name="Slide Number Placeholder 3"/>
          <p:cNvSpPr>
            <a:spLocks noGrp="1"/>
          </p:cNvSpPr>
          <p:nvPr>
            <p:ph type="sldNum" sz="quarter" idx="12"/>
          </p:nvPr>
        </p:nvSpPr>
        <p:spPr/>
        <p:txBody>
          <a:bodyPr numCol="1"/>
          <a:lstStyle/>
          <a:p>
            <a:fld id="{D0D7D282-14F6-45FE-BD60-B6FD62E148CD}" type="slidenum">
              <a:rPr lang="cs-CZ" altLang="cs-CZ" smtClean="0"/>
              <a:t>‹#›</a:t>
            </a:fld>
            <a:endParaRPr lang="cs-CZ" altLang="cs-CZ"/>
          </a:p>
        </p:txBody>
      </p:sp>
    </p:spTree>
    <p:extLst>
      <p:ext uri="{BB962C8B-B14F-4D97-AF65-F5344CB8AC3E}">
        <p14:creationId xmlns:p14="http://schemas.microsoft.com/office/powerpoint/2010/main" val="510134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cs-CZ" altLang="cs-CZ"/>
              <a:t>Kliknutím lze upravit styl.</a:t>
            </a:r>
            <a:endParaRPr lang="en-US" dirty="0"/>
          </a:p>
        </p:txBody>
      </p:sp>
      <p:sp>
        <p:nvSpPr>
          <p:cNvPr id="3" name="Vertical Text Placeholder 2"/>
          <p:cNvSpPr>
            <a:spLocks noGrp="1"/>
          </p:cNvSpPr>
          <p:nvPr>
            <p:ph type="body" orient="vert" idx="1"/>
          </p:nvPr>
        </p:nvSpPr>
        <p:spPr/>
        <p:txBody>
          <a:bodyPr vert="eaVert" numCol="1"/>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US" dirty="0"/>
          </a:p>
        </p:txBody>
      </p:sp>
      <p:sp>
        <p:nvSpPr>
          <p:cNvPr id="4" name="Date Placeholder 3"/>
          <p:cNvSpPr>
            <a:spLocks noGrp="1"/>
          </p:cNvSpPr>
          <p:nvPr>
            <p:ph type="dt" sz="half" idx="10"/>
          </p:nvPr>
        </p:nvSpPr>
        <p:spPr/>
        <p:txBody>
          <a:bodyPr numCol="1"/>
          <a:lstStyle/>
          <a:p>
            <a:fld id="{B44CE55D-6B44-4FEB-ADFD-5392B727EB9B}" type="datetime1">
              <a:rPr lang="cs-CZ" altLang="cs-CZ" smtClean="0"/>
              <a:t>16.12.2021</a:t>
            </a:fld>
            <a:endParaRPr lang="cs-CZ" altLang="cs-CZ"/>
          </a:p>
        </p:txBody>
      </p:sp>
      <p:sp>
        <p:nvSpPr>
          <p:cNvPr id="5" name="Footer Placeholder 4"/>
          <p:cNvSpPr>
            <a:spLocks noGrp="1"/>
          </p:cNvSpPr>
          <p:nvPr>
            <p:ph type="ftr" sz="quarter" idx="11"/>
          </p:nvPr>
        </p:nvSpPr>
        <p:spPr/>
        <p:txBody>
          <a:bodyPr numCol="1"/>
          <a:lstStyle/>
          <a:p>
            <a:endParaRPr lang="cs-CZ" altLang="cs-CZ"/>
          </a:p>
        </p:txBody>
      </p:sp>
      <p:sp>
        <p:nvSpPr>
          <p:cNvPr id="6" name="Slide Number Placeholder 5"/>
          <p:cNvSpPr>
            <a:spLocks noGrp="1"/>
          </p:cNvSpPr>
          <p:nvPr>
            <p:ph type="sldNum" sz="quarter" idx="12"/>
          </p:nvPr>
        </p:nvSpPr>
        <p:spPr/>
        <p:txBody>
          <a:bodyPr numCol="1"/>
          <a:lstStyle/>
          <a:p>
            <a:fld id="{D0D7D282-14F6-45FE-BD60-B6FD62E148CD}" type="slidenum">
              <a:rPr lang="cs-CZ" altLang="cs-CZ" smtClean="0"/>
              <a:t>‹#›</a:t>
            </a:fld>
            <a:endParaRPr lang="cs-CZ" altLang="cs-CZ"/>
          </a:p>
        </p:txBody>
      </p:sp>
    </p:spTree>
    <p:extLst>
      <p:ext uri="{BB962C8B-B14F-4D97-AF65-F5344CB8AC3E}">
        <p14:creationId xmlns:p14="http://schemas.microsoft.com/office/powerpoint/2010/main" val="253432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2821" y="0"/>
            <a:ext cx="6561179" cy="1134995"/>
          </a:xfrm>
          <a:prstGeom prst="rect">
            <a:avLst/>
          </a:prstGeom>
        </p:spPr>
        <p:txBody>
          <a:bodyPr vert="horz" lIns="91440" tIns="45720" rIns="91440" bIns="0" numCol="1" rtlCol="0" anchor="b" anchorCtr="0">
            <a:normAutofit/>
          </a:bodyPr>
          <a:lstStyle/>
          <a:p>
            <a:r>
              <a:rPr lang="cs-CZ" altLang="cs-CZ" dirty="0"/>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numCol="1" rtlCol="0">
            <a:normAutofit/>
          </a:bodyPr>
          <a:lstStyle/>
          <a:p>
            <a:pPr lvl="0"/>
            <a:r>
              <a:rPr lang="cs-CZ" altLang="cs-CZ" dirty="0"/>
              <a:t>Kliknutím lze upravit styly předlohy textu.</a:t>
            </a:r>
          </a:p>
          <a:p>
            <a:pPr lvl="1"/>
            <a:r>
              <a:rPr lang="cs-CZ" altLang="cs-CZ" dirty="0"/>
              <a:t>Druhá úroveň</a:t>
            </a:r>
          </a:p>
          <a:p>
            <a:pPr lvl="2"/>
            <a:r>
              <a:rPr lang="cs-CZ" altLang="cs-CZ" dirty="0"/>
              <a:t>Třetí úroveň</a:t>
            </a:r>
          </a:p>
          <a:p>
            <a:pPr lvl="3"/>
            <a:r>
              <a:rPr lang="cs-CZ" altLang="cs-CZ" dirty="0"/>
              <a:t>Čtvrtá úroveň</a:t>
            </a:r>
          </a:p>
          <a:p>
            <a:pPr lvl="4"/>
            <a:r>
              <a:rPr lang="cs-CZ" altLang="cs-CZ" dirty="0"/>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numCol="1" rtlCol="0" anchor="b" anchorCtr="0"/>
          <a:lstStyle>
            <a:lvl1pPr algn="l">
              <a:defRPr sz="1200">
                <a:solidFill>
                  <a:schemeClr val="bg1">
                    <a:lumMod val="50000"/>
                  </a:schemeClr>
                </a:solidFill>
                <a:latin typeface="Arial" panose="020B0604020202020204" pitchFamily="34" charset="0"/>
                <a:cs typeface="Arial" panose="020B0604020202020204" pitchFamily="34" charset="0"/>
              </a:defRPr>
            </a:lvl1pPr>
          </a:lstStyle>
          <a:p>
            <a:fld id="{796E355F-A6E4-46CC-9672-9D536E6F2964}" type="datetime1">
              <a:rPr lang="cs-CZ" altLang="cs-CZ" smtClean="0"/>
              <a:t>16.12.2021</a:t>
            </a:fld>
            <a:endParaRPr lang="cs-CZ" alt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numCol="1" rtlCol="0" anchor="b" anchorCtr="0"/>
          <a:lstStyle>
            <a:lvl1pPr algn="ctr">
              <a:defRPr sz="1200">
                <a:solidFill>
                  <a:schemeClr val="bg1">
                    <a:lumMod val="50000"/>
                  </a:schemeClr>
                </a:solidFill>
                <a:latin typeface="Arial" panose="020B0604020202020204" pitchFamily="34" charset="0"/>
                <a:cs typeface="Arial" panose="020B0604020202020204" pitchFamily="34" charset="0"/>
              </a:defRPr>
            </a:lvl1pPr>
          </a:lstStyle>
          <a:p>
            <a:endParaRPr lang="cs-CZ" alt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numCol="1" rtlCol="0" anchor="b" anchorCtr="0"/>
          <a:lstStyle>
            <a:lvl1pPr algn="r">
              <a:defRPr sz="1200">
                <a:solidFill>
                  <a:schemeClr val="bg1">
                    <a:lumMod val="50000"/>
                  </a:schemeClr>
                </a:solidFill>
                <a:latin typeface="Arial" panose="020B0604020202020204" pitchFamily="34" charset="0"/>
                <a:cs typeface="Arial" panose="020B0604020202020204" pitchFamily="34" charset="0"/>
              </a:defRPr>
            </a:lvl1pPr>
          </a:lstStyle>
          <a:p>
            <a:fld id="{D0D7D282-14F6-45FE-BD60-B6FD62E148CD}" type="slidenum">
              <a:rPr lang="cs-CZ" altLang="cs-CZ" smtClean="0"/>
              <a:pPr/>
              <a:t>‹#›</a:t>
            </a:fld>
            <a:endParaRPr lang="cs-CZ" altLang="cs-CZ"/>
          </a:p>
        </p:txBody>
      </p:sp>
      <p:grpSp>
        <p:nvGrpSpPr>
          <p:cNvPr id="10" name="Skupina 9"/>
          <p:cNvGrpSpPr/>
          <p:nvPr userDrawn="1"/>
        </p:nvGrpSpPr>
        <p:grpSpPr>
          <a:xfrm>
            <a:off x="1" y="6721476"/>
            <a:ext cx="9144000" cy="137277"/>
            <a:chOff x="0" y="1421296"/>
            <a:chExt cx="12187760" cy="149089"/>
          </a:xfrm>
        </p:grpSpPr>
        <p:sp>
          <p:nvSpPr>
            <p:cNvPr id="11" name="Obdélník 10"/>
            <p:cNvSpPr/>
            <p:nvPr userDrawn="1"/>
          </p:nvSpPr>
          <p:spPr>
            <a:xfrm>
              <a:off x="0" y="1421296"/>
              <a:ext cx="3049200" cy="149088"/>
            </a:xfrm>
            <a:prstGeom prst="rect">
              <a:avLst/>
            </a:prstGeom>
            <a:solidFill>
              <a:srgbClr val="ABD91A"/>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cs-CZ" altLang="cs-CZ"/>
            </a:p>
          </p:txBody>
        </p:sp>
        <p:sp>
          <p:nvSpPr>
            <p:cNvPr id="12" name="Obdélník 11"/>
            <p:cNvSpPr/>
            <p:nvPr userDrawn="1"/>
          </p:nvSpPr>
          <p:spPr>
            <a:xfrm>
              <a:off x="3049200" y="1421297"/>
              <a:ext cx="3049200" cy="149088"/>
            </a:xfrm>
            <a:prstGeom prst="rect">
              <a:avLst/>
            </a:prstGeom>
            <a:solidFill>
              <a:srgbClr val="277588"/>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cs-CZ" altLang="cs-CZ"/>
            </a:p>
          </p:txBody>
        </p:sp>
        <p:sp>
          <p:nvSpPr>
            <p:cNvPr id="13" name="Obdélník 12"/>
            <p:cNvSpPr/>
            <p:nvPr userDrawn="1"/>
          </p:nvSpPr>
          <p:spPr>
            <a:xfrm>
              <a:off x="6089360" y="1421297"/>
              <a:ext cx="3049200" cy="149088"/>
            </a:xfrm>
            <a:prstGeom prst="rect">
              <a:avLst/>
            </a:prstGeom>
            <a:solidFill>
              <a:srgbClr val="FBBF18"/>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cs-CZ" altLang="cs-CZ"/>
            </a:p>
          </p:txBody>
        </p:sp>
        <p:sp>
          <p:nvSpPr>
            <p:cNvPr id="14" name="Obdélník 13"/>
            <p:cNvSpPr/>
            <p:nvPr userDrawn="1"/>
          </p:nvSpPr>
          <p:spPr>
            <a:xfrm>
              <a:off x="9138560" y="1421296"/>
              <a:ext cx="3049200" cy="149088"/>
            </a:xfrm>
            <a:prstGeom prst="rect">
              <a:avLst/>
            </a:prstGeom>
            <a:solidFill>
              <a:srgbClr val="B3B3B2"/>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cs-CZ" altLang="cs-CZ"/>
            </a:p>
          </p:txBody>
        </p:sp>
      </p:grpSp>
      <p:pic>
        <p:nvPicPr>
          <p:cNvPr id="15" name="Obrázek 9"/>
          <p:cNvPicPr/>
          <p:nvPr userDrawn="1"/>
        </p:nvPicPr>
        <p:blipFill>
          <a:blip r:embed="rId10" cstate="print">
            <a:extLst>
              <a:ext uri="{28A0092B-C50C-407E-A947-70E740481C1C}">
                <a14:useLocalDpi xmlns:a14="http://schemas.microsoft.com/office/drawing/2010/main" val="0"/>
              </a:ext>
            </a:extLst>
          </a:blip>
          <a:stretch>
            <a:fillRect/>
          </a:stretch>
        </p:blipFill>
        <p:spPr>
          <a:xfrm>
            <a:off x="437883" y="334852"/>
            <a:ext cx="2144938" cy="946260"/>
          </a:xfrm>
          <a:prstGeom prst="rect">
            <a:avLst/>
          </a:prstGeom>
          <a:noFill/>
          <a:ln>
            <a:noFill/>
          </a:ln>
        </p:spPr>
      </p:pic>
      <p:pic>
        <p:nvPicPr>
          <p:cNvPr id="16" name="Obrázek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5250" y="6176959"/>
            <a:ext cx="4255017" cy="173736"/>
          </a:xfrm>
          <a:prstGeom prst="rect">
            <a:avLst/>
          </a:prstGeom>
        </p:spPr>
      </p:pic>
    </p:spTree>
    <p:extLst>
      <p:ext uri="{BB962C8B-B14F-4D97-AF65-F5344CB8AC3E}">
        <p14:creationId xmlns:p14="http://schemas.microsoft.com/office/powerpoint/2010/main" val="463336678"/>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hdr="0"/>
  <p:txStyles>
    <p:titleStyle>
      <a:lvl1pPr algn="r" defTabSz="914400" rtl="0" eaLnBrk="1" latinLnBrk="0" hangingPunct="1">
        <a:lnSpc>
          <a:spcPct val="90000"/>
        </a:lnSpc>
        <a:spcBef>
          <a:spcPct val="0"/>
        </a:spcBef>
        <a:buNone/>
        <a:defRPr sz="4000" kern="1200" cap="all" baseline="0">
          <a:solidFill>
            <a:srgbClr val="277588"/>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Clr>
          <a:srgbClr val="277588"/>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77588"/>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77588"/>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77588"/>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77588"/>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idx="2147483647"/>
          </p:nvPr>
        </p:nvSpPr>
        <p:spPr>
          <a:xfrm>
            <a:off x="328474" y="3429000"/>
            <a:ext cx="7539176" cy="566738"/>
          </a:xfrm>
        </p:spPr>
        <p:txBody>
          <a:bodyPr numCol="1"/>
          <a:lstStyle/>
          <a:p>
            <a:pPr algn="l"/>
            <a:r>
              <a:rPr lang="ru-RU" altLang="cs-CZ" sz="2800" dirty="0">
                <a:solidFill>
                  <a:srgbClr val="FFC000"/>
                </a:solidFill>
                <a:latin typeface="Trebuchet MS" panose="020B0603020202020204" pitchFamily="34" charset="0"/>
              </a:rPr>
              <a:t>Идентифициране на </a:t>
            </a:r>
            <a:br>
              <a:rPr lang="en-GB" altLang="cs-CZ" sz="2800" dirty="0">
                <a:solidFill>
                  <a:srgbClr val="FFC000"/>
                </a:solidFill>
                <a:latin typeface="Trebuchet MS" panose="020B0603020202020204" pitchFamily="34" charset="0"/>
              </a:rPr>
            </a:br>
            <a:r>
              <a:rPr lang="ru-RU" altLang="cs-CZ" sz="2800" dirty="0">
                <a:solidFill>
                  <a:srgbClr val="FFC000"/>
                </a:solidFill>
                <a:latin typeface="Trebuchet MS" panose="020B0603020202020204" pitchFamily="34" charset="0"/>
              </a:rPr>
              <a:t>туристическите </a:t>
            </a:r>
            <a:br>
              <a:rPr lang="en-GB" altLang="cs-CZ" sz="2800" dirty="0">
                <a:solidFill>
                  <a:srgbClr val="FFC000"/>
                </a:solidFill>
                <a:latin typeface="Trebuchet MS" panose="020B0603020202020204" pitchFamily="34" charset="0"/>
              </a:rPr>
            </a:br>
            <a:r>
              <a:rPr lang="ru-RU" altLang="cs-CZ" sz="2800" dirty="0">
                <a:solidFill>
                  <a:srgbClr val="FFC000"/>
                </a:solidFill>
                <a:latin typeface="Trebuchet MS" panose="020B0603020202020204" pitchFamily="34" charset="0"/>
              </a:rPr>
              <a:t>възможности на местно ниво, </a:t>
            </a:r>
            <a:br>
              <a:rPr lang="ru-RU" altLang="cs-CZ" sz="2800" dirty="0">
                <a:solidFill>
                  <a:srgbClr val="FFC000"/>
                </a:solidFill>
                <a:latin typeface="Trebuchet MS" panose="020B0603020202020204" pitchFamily="34" charset="0"/>
              </a:rPr>
            </a:br>
            <a:r>
              <a:rPr lang="ru-RU" altLang="cs-CZ" sz="2800" dirty="0">
                <a:solidFill>
                  <a:srgbClr val="FFC000"/>
                </a:solidFill>
                <a:latin typeface="Trebuchet MS" panose="020B0603020202020204" pitchFamily="34" charset="0"/>
              </a:rPr>
              <a:t>свързани с римското културно-историческо наследство</a:t>
            </a:r>
            <a:endParaRPr lang="cs-CZ" altLang="cs-CZ" sz="2800" dirty="0">
              <a:solidFill>
                <a:srgbClr val="FFC000"/>
              </a:solidFill>
              <a:latin typeface="Trebuchet MS" panose="020B0603020202020204" pitchFamily="34" charset="0"/>
            </a:endParaRPr>
          </a:p>
        </p:txBody>
      </p:sp>
      <p:sp>
        <p:nvSpPr>
          <p:cNvPr id="4" name="Zástupný symbol pro datum 3"/>
          <p:cNvSpPr>
            <a:spLocks noGrp="1"/>
          </p:cNvSpPr>
          <p:nvPr>
            <p:ph type="dt" sz="half" idx="10"/>
          </p:nvPr>
        </p:nvSpPr>
        <p:spPr/>
        <p:txBody>
          <a:bodyPr numCol="1"/>
          <a:lstStyle/>
          <a:p>
            <a:r>
              <a:rPr lang="en-GB" altLang="cs-CZ" dirty="0"/>
              <a:t>16.12.2021</a:t>
            </a:r>
            <a:endParaRPr lang="cs-CZ" altLang="cs-CZ" dirty="0"/>
          </a:p>
        </p:txBody>
      </p:sp>
      <p:sp>
        <p:nvSpPr>
          <p:cNvPr id="5" name="Zástupný symbol pro zápatí 4"/>
          <p:cNvSpPr>
            <a:spLocks noGrp="1"/>
          </p:cNvSpPr>
          <p:nvPr>
            <p:ph type="ftr" sz="quarter" idx="11"/>
          </p:nvPr>
        </p:nvSpPr>
        <p:spPr/>
        <p:txBody>
          <a:bodyPr numCol="1"/>
          <a:lstStyle/>
          <a:p>
            <a:r>
              <a:rPr lang="cs-CZ" altLang="cs-CZ" dirty="0"/>
              <a:t>Presentation of ISTER project</a:t>
            </a:r>
          </a:p>
        </p:txBody>
      </p:sp>
      <p:sp>
        <p:nvSpPr>
          <p:cNvPr id="6" name="Zástupný symbol pro číslo snímku 5"/>
          <p:cNvSpPr>
            <a:spLocks noGrp="1"/>
          </p:cNvSpPr>
          <p:nvPr>
            <p:ph type="sldNum" sz="quarter" idx="12"/>
          </p:nvPr>
        </p:nvSpPr>
        <p:spPr/>
        <p:txBody>
          <a:bodyPr numCol="1"/>
          <a:lstStyle/>
          <a:p>
            <a:fld id="{D0D7D282-14F6-45FE-BD60-B6FD62E148CD}" type="slidenum">
              <a:rPr lang="cs-CZ" altLang="cs-CZ" smtClean="0"/>
              <a:t>1</a:t>
            </a:fld>
            <a:endParaRPr lang="cs-CZ" altLang="cs-CZ"/>
          </a:p>
        </p:txBody>
      </p:sp>
    </p:spTree>
    <p:extLst>
      <p:ext uri="{BB962C8B-B14F-4D97-AF65-F5344CB8AC3E}">
        <p14:creationId xmlns:p14="http://schemas.microsoft.com/office/powerpoint/2010/main" val="2431254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numCol="1"/>
          <a:lstStyle/>
          <a:p>
            <a:r>
              <a:rPr lang="bg-BG" altLang="cs-CZ" dirty="0"/>
              <a:t>16.12.2021</a:t>
            </a:r>
            <a:endParaRPr lang="cs-CZ" altLang="cs-CZ" dirty="0"/>
          </a:p>
        </p:txBody>
      </p:sp>
      <p:sp>
        <p:nvSpPr>
          <p:cNvPr id="5" name="Footer Placeholder 4"/>
          <p:cNvSpPr>
            <a:spLocks noGrp="1"/>
          </p:cNvSpPr>
          <p:nvPr>
            <p:ph type="ftr" sz="quarter" idx="11"/>
          </p:nvPr>
        </p:nvSpPr>
        <p:spPr/>
        <p:txBody>
          <a:bodyPr numCol="1"/>
          <a:lstStyle/>
          <a:p>
            <a:endParaRPr lang="cs-CZ" altLang="cs-CZ"/>
          </a:p>
        </p:txBody>
      </p:sp>
      <p:sp>
        <p:nvSpPr>
          <p:cNvPr id="6" name="Slide Number Placeholder 5"/>
          <p:cNvSpPr>
            <a:spLocks noGrp="1"/>
          </p:cNvSpPr>
          <p:nvPr>
            <p:ph type="sldNum" sz="quarter" idx="12"/>
          </p:nvPr>
        </p:nvSpPr>
        <p:spPr/>
        <p:txBody>
          <a:bodyPr numCol="1"/>
          <a:lstStyle/>
          <a:p>
            <a:fld id="{D0D7D282-14F6-45FE-BD60-B6FD62E148CD}" type="slidenum">
              <a:rPr lang="cs-CZ" altLang="cs-CZ" smtClean="0"/>
              <a:t>10</a:t>
            </a:fld>
            <a:endParaRPr lang="cs-CZ" altLang="cs-CZ"/>
          </a:p>
        </p:txBody>
      </p:sp>
      <p:graphicFrame>
        <p:nvGraphicFramePr>
          <p:cNvPr id="10" name="Chart 9">
            <a:extLst>
              <a:ext uri="{FF2B5EF4-FFF2-40B4-BE49-F238E27FC236}">
                <a16:creationId xmlns:a16="http://schemas.microsoft.com/office/drawing/2014/main" id="{7116E02B-E641-44BE-947B-C6D09465CA5D}"/>
              </a:ext>
            </a:extLst>
          </p:cNvPr>
          <p:cNvGraphicFramePr/>
          <p:nvPr>
            <p:extLst>
              <p:ext uri="{D42A27DB-BD31-4B8C-83A1-F6EECF244321}">
                <p14:modId xmlns:p14="http://schemas.microsoft.com/office/powerpoint/2010/main" val="3452176673"/>
              </p:ext>
            </p:extLst>
          </p:nvPr>
        </p:nvGraphicFramePr>
        <p:xfrm>
          <a:off x="1029810" y="1656080"/>
          <a:ext cx="7137646" cy="34308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9700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numCol="1"/>
          <a:lstStyle/>
          <a:p>
            <a:r>
              <a:rPr lang="bg-BG" altLang="cs-CZ" dirty="0"/>
              <a:t>16.12.2021</a:t>
            </a:r>
            <a:endParaRPr lang="cs-CZ" altLang="cs-CZ" dirty="0"/>
          </a:p>
        </p:txBody>
      </p:sp>
      <p:sp>
        <p:nvSpPr>
          <p:cNvPr id="5" name="Footer Placeholder 4"/>
          <p:cNvSpPr>
            <a:spLocks noGrp="1"/>
          </p:cNvSpPr>
          <p:nvPr>
            <p:ph type="ftr" sz="quarter" idx="11"/>
          </p:nvPr>
        </p:nvSpPr>
        <p:spPr/>
        <p:txBody>
          <a:bodyPr numCol="1"/>
          <a:lstStyle/>
          <a:p>
            <a:endParaRPr lang="cs-CZ" altLang="cs-CZ"/>
          </a:p>
        </p:txBody>
      </p:sp>
      <p:sp>
        <p:nvSpPr>
          <p:cNvPr id="6" name="Slide Number Placeholder 5"/>
          <p:cNvSpPr>
            <a:spLocks noGrp="1"/>
          </p:cNvSpPr>
          <p:nvPr>
            <p:ph type="sldNum" sz="quarter" idx="12"/>
          </p:nvPr>
        </p:nvSpPr>
        <p:spPr/>
        <p:txBody>
          <a:bodyPr numCol="1"/>
          <a:lstStyle/>
          <a:p>
            <a:fld id="{D0D7D282-14F6-45FE-BD60-B6FD62E148CD}" type="slidenum">
              <a:rPr lang="cs-CZ" altLang="cs-CZ" smtClean="0"/>
              <a:t>11</a:t>
            </a:fld>
            <a:endParaRPr lang="cs-CZ" altLang="cs-CZ"/>
          </a:p>
        </p:txBody>
      </p:sp>
      <p:graphicFrame>
        <p:nvGraphicFramePr>
          <p:cNvPr id="7" name="Table 6">
            <a:extLst>
              <a:ext uri="{FF2B5EF4-FFF2-40B4-BE49-F238E27FC236}">
                <a16:creationId xmlns:a16="http://schemas.microsoft.com/office/drawing/2014/main" id="{B56DBB30-6BED-40D5-BF5E-96C857B8F74D}"/>
              </a:ext>
            </a:extLst>
          </p:cNvPr>
          <p:cNvGraphicFramePr>
            <a:graphicFrameLocks noGrp="1"/>
          </p:cNvGraphicFramePr>
          <p:nvPr>
            <p:extLst>
              <p:ext uri="{D42A27DB-BD31-4B8C-83A1-F6EECF244321}">
                <p14:modId xmlns:p14="http://schemas.microsoft.com/office/powerpoint/2010/main" val="1715394166"/>
              </p:ext>
            </p:extLst>
          </p:nvPr>
        </p:nvGraphicFramePr>
        <p:xfrm>
          <a:off x="523784" y="1746191"/>
          <a:ext cx="8291742" cy="2850595"/>
        </p:xfrm>
        <a:graphic>
          <a:graphicData uri="http://schemas.openxmlformats.org/drawingml/2006/table">
            <a:tbl>
              <a:tblPr/>
              <a:tblGrid>
                <a:gridCol w="834500">
                  <a:extLst>
                    <a:ext uri="{9D8B030D-6E8A-4147-A177-3AD203B41FA5}">
                      <a16:colId xmlns:a16="http://schemas.microsoft.com/office/drawing/2014/main" val="2984270820"/>
                    </a:ext>
                  </a:extLst>
                </a:gridCol>
                <a:gridCol w="559293">
                  <a:extLst>
                    <a:ext uri="{9D8B030D-6E8A-4147-A177-3AD203B41FA5}">
                      <a16:colId xmlns:a16="http://schemas.microsoft.com/office/drawing/2014/main" val="1309991627"/>
                    </a:ext>
                  </a:extLst>
                </a:gridCol>
                <a:gridCol w="701336">
                  <a:extLst>
                    <a:ext uri="{9D8B030D-6E8A-4147-A177-3AD203B41FA5}">
                      <a16:colId xmlns:a16="http://schemas.microsoft.com/office/drawing/2014/main" val="2754793919"/>
                    </a:ext>
                  </a:extLst>
                </a:gridCol>
                <a:gridCol w="905523">
                  <a:extLst>
                    <a:ext uri="{9D8B030D-6E8A-4147-A177-3AD203B41FA5}">
                      <a16:colId xmlns:a16="http://schemas.microsoft.com/office/drawing/2014/main" val="2602816564"/>
                    </a:ext>
                  </a:extLst>
                </a:gridCol>
                <a:gridCol w="852256">
                  <a:extLst>
                    <a:ext uri="{9D8B030D-6E8A-4147-A177-3AD203B41FA5}">
                      <a16:colId xmlns:a16="http://schemas.microsoft.com/office/drawing/2014/main" val="1142808824"/>
                    </a:ext>
                  </a:extLst>
                </a:gridCol>
                <a:gridCol w="861134">
                  <a:extLst>
                    <a:ext uri="{9D8B030D-6E8A-4147-A177-3AD203B41FA5}">
                      <a16:colId xmlns:a16="http://schemas.microsoft.com/office/drawing/2014/main" val="304457250"/>
                    </a:ext>
                  </a:extLst>
                </a:gridCol>
                <a:gridCol w="870012">
                  <a:extLst>
                    <a:ext uri="{9D8B030D-6E8A-4147-A177-3AD203B41FA5}">
                      <a16:colId xmlns:a16="http://schemas.microsoft.com/office/drawing/2014/main" val="2201916722"/>
                    </a:ext>
                  </a:extLst>
                </a:gridCol>
                <a:gridCol w="790112">
                  <a:extLst>
                    <a:ext uri="{9D8B030D-6E8A-4147-A177-3AD203B41FA5}">
                      <a16:colId xmlns:a16="http://schemas.microsoft.com/office/drawing/2014/main" val="394253148"/>
                    </a:ext>
                  </a:extLst>
                </a:gridCol>
                <a:gridCol w="1100832">
                  <a:extLst>
                    <a:ext uri="{9D8B030D-6E8A-4147-A177-3AD203B41FA5}">
                      <a16:colId xmlns:a16="http://schemas.microsoft.com/office/drawing/2014/main" val="2703596036"/>
                    </a:ext>
                  </a:extLst>
                </a:gridCol>
                <a:gridCol w="816744">
                  <a:extLst>
                    <a:ext uri="{9D8B030D-6E8A-4147-A177-3AD203B41FA5}">
                      <a16:colId xmlns:a16="http://schemas.microsoft.com/office/drawing/2014/main" val="2764541886"/>
                    </a:ext>
                  </a:extLst>
                </a:gridCol>
              </a:tblGrid>
              <a:tr h="347152">
                <a:tc gridSpan="10">
                  <a:txBody>
                    <a:bodyPr/>
                    <a:lstStyle/>
                    <a:p>
                      <a:r>
                        <a:rPr lang="ru-RU" sz="1400" dirty="0">
                          <a:solidFill>
                            <a:srgbClr val="0070C0"/>
                          </a:solidFill>
                        </a:rPr>
                        <a:t>ДЕЙНОСТ НА МЕСТАТА ЗА НАСТАНЯВАНЕ ПО СТАТИСТИЧЕСКИ ЗОНИ, СТАТИСТИЧЕСКИ РАЙОНИ И ПО ОБЛАСТИ ПРЕЗ 2020 ГОДИНА 1</a:t>
                      </a:r>
                    </a:p>
                  </a:txBody>
                  <a:tcPr marL="69069" marR="69069" marT="34534" marB="34534" anchor="ctr">
                    <a:solidFill>
                      <a:srgbClr val="FEF4E3"/>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0489484"/>
                  </a:ext>
                </a:extLst>
              </a:tr>
              <a:tr h="613700">
                <a:tc rowSpan="2">
                  <a:txBody>
                    <a:bodyPr/>
                    <a:lstStyle/>
                    <a:p>
                      <a:pPr algn="l"/>
                      <a:r>
                        <a:rPr lang="ru-RU" sz="1400" b="1" dirty="0">
                          <a:solidFill>
                            <a:srgbClr val="0070C0"/>
                          </a:solidFill>
                          <a:effectLst/>
                          <a:latin typeface="Ubuntu"/>
                        </a:rPr>
                        <a:t>Статистически зони</a:t>
                      </a:r>
                      <a:br>
                        <a:rPr lang="ru-RU" sz="1400" b="1" dirty="0">
                          <a:solidFill>
                            <a:srgbClr val="0070C0"/>
                          </a:solidFill>
                          <a:effectLst/>
                          <a:latin typeface="Ubuntu"/>
                        </a:rPr>
                      </a:br>
                      <a:r>
                        <a:rPr lang="ru-RU" sz="1400" b="1" dirty="0">
                          <a:solidFill>
                            <a:srgbClr val="0070C0"/>
                          </a:solidFill>
                          <a:effectLst/>
                          <a:latin typeface="Ubuntu"/>
                        </a:rPr>
                        <a:t>Статистически райони</a:t>
                      </a:r>
                      <a:br>
                        <a:rPr lang="ru-RU" sz="1400" b="1" dirty="0">
                          <a:solidFill>
                            <a:srgbClr val="0070C0"/>
                          </a:solidFill>
                          <a:effectLst/>
                          <a:latin typeface="Ubuntu"/>
                        </a:rPr>
                      </a:br>
                      <a:r>
                        <a:rPr lang="ru-RU" sz="1400" b="1" dirty="0">
                          <a:solidFill>
                            <a:srgbClr val="0070C0"/>
                          </a:solidFill>
                          <a:effectLst/>
                          <a:latin typeface="Ubuntu"/>
                        </a:rPr>
                        <a:t>Области</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B w="7620" cap="flat" cmpd="sng" algn="ctr">
                      <a:solidFill>
                        <a:srgbClr val="FFFFFF"/>
                      </a:solidFill>
                      <a:prstDash val="solid"/>
                      <a:round/>
                      <a:headEnd type="none" w="med" len="med"/>
                      <a:tailEnd type="none" w="med" len="med"/>
                    </a:lnB>
                    <a:solidFill>
                      <a:srgbClr val="FEF4E3"/>
                    </a:solidFill>
                  </a:tcPr>
                </a:tc>
                <a:tc rowSpan="2">
                  <a:txBody>
                    <a:bodyPr/>
                    <a:lstStyle/>
                    <a:p>
                      <a:pPr algn="r"/>
                      <a:r>
                        <a:rPr lang="bg-BG" sz="1400" b="1" dirty="0">
                          <a:solidFill>
                            <a:srgbClr val="0070C0"/>
                          </a:solidFill>
                          <a:effectLst/>
                          <a:latin typeface="Ubuntu"/>
                        </a:rPr>
                        <a:t>Места за настаняване - брой</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rowSpan="2">
                  <a:txBody>
                    <a:bodyPr/>
                    <a:lstStyle/>
                    <a:p>
                      <a:pPr algn="r"/>
                      <a:r>
                        <a:rPr lang="bg-BG" sz="1400" b="1" dirty="0">
                          <a:solidFill>
                            <a:srgbClr val="0070C0"/>
                          </a:solidFill>
                          <a:effectLst/>
                          <a:latin typeface="Ubuntu"/>
                        </a:rPr>
                        <a:t>Легла - брой</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rowSpan="2">
                  <a:txBody>
                    <a:bodyPr/>
                    <a:lstStyle/>
                    <a:p>
                      <a:pPr algn="r"/>
                      <a:r>
                        <a:rPr lang="bg-BG" sz="1400" b="1" dirty="0">
                          <a:solidFill>
                            <a:srgbClr val="0070C0"/>
                          </a:solidFill>
                          <a:effectLst/>
                          <a:latin typeface="Ubuntu"/>
                        </a:rPr>
                        <a:t>Легладено-</a:t>
                      </a:r>
                      <a:br>
                        <a:rPr lang="bg-BG" sz="1400" b="1" dirty="0">
                          <a:solidFill>
                            <a:srgbClr val="0070C0"/>
                          </a:solidFill>
                          <a:effectLst/>
                          <a:latin typeface="Ubuntu"/>
                        </a:rPr>
                      </a:br>
                      <a:r>
                        <a:rPr lang="bg-BG" sz="1400" b="1" dirty="0">
                          <a:solidFill>
                            <a:srgbClr val="0070C0"/>
                          </a:solidFill>
                          <a:effectLst/>
                          <a:latin typeface="Ubuntu"/>
                        </a:rPr>
                        <a:t>нощия - брой</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gridSpan="2">
                  <a:txBody>
                    <a:bodyPr/>
                    <a:lstStyle/>
                    <a:p>
                      <a:pPr algn="ctr"/>
                      <a:r>
                        <a:rPr lang="bg-BG" sz="1400" b="1" dirty="0">
                          <a:solidFill>
                            <a:srgbClr val="0070C0"/>
                          </a:solidFill>
                          <a:effectLst/>
                          <a:latin typeface="Ubuntu"/>
                        </a:rPr>
                        <a:t>Реализирани нощувки - брой</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hMerge="1">
                  <a:txBody>
                    <a:bodyPr/>
                    <a:lstStyle/>
                    <a:p>
                      <a:endParaRPr lang="en-GB"/>
                    </a:p>
                  </a:txBody>
                  <a:tcPr/>
                </a:tc>
                <a:tc gridSpan="2">
                  <a:txBody>
                    <a:bodyPr/>
                    <a:lstStyle/>
                    <a:p>
                      <a:pPr algn="ctr"/>
                      <a:r>
                        <a:rPr lang="bg-BG" sz="1400" b="1" dirty="0">
                          <a:solidFill>
                            <a:srgbClr val="0070C0"/>
                          </a:solidFill>
                          <a:effectLst/>
                          <a:latin typeface="Ubuntu"/>
                        </a:rPr>
                        <a:t>Пренощували лица - брой</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hMerge="1">
                  <a:txBody>
                    <a:bodyPr/>
                    <a:lstStyle/>
                    <a:p>
                      <a:endParaRPr lang="en-GB"/>
                    </a:p>
                  </a:txBody>
                  <a:tcPr/>
                </a:tc>
                <a:tc gridSpan="2">
                  <a:txBody>
                    <a:bodyPr/>
                    <a:lstStyle/>
                    <a:p>
                      <a:pPr algn="ctr"/>
                      <a:r>
                        <a:rPr lang="bg-BG" sz="1400" b="1" dirty="0">
                          <a:solidFill>
                            <a:srgbClr val="0070C0"/>
                          </a:solidFill>
                          <a:effectLst/>
                          <a:latin typeface="Ubuntu"/>
                        </a:rPr>
                        <a:t>Приходи от нощувки - левове</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hMerge="1">
                  <a:txBody>
                    <a:bodyPr/>
                    <a:lstStyle/>
                    <a:p>
                      <a:endParaRPr lang="en-GB"/>
                    </a:p>
                  </a:txBody>
                  <a:tcPr/>
                </a:tc>
                <a:extLst>
                  <a:ext uri="{0D108BD9-81ED-4DB2-BD59-A6C34878D82A}">
                    <a16:rowId xmlns:a16="http://schemas.microsoft.com/office/drawing/2014/main" val="1811165602"/>
                  </a:ext>
                </a:extLst>
              </a:tr>
              <a:tr h="763095">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r"/>
                      <a:r>
                        <a:rPr lang="bg-BG" sz="1400" b="1" dirty="0">
                          <a:solidFill>
                            <a:srgbClr val="0070C0"/>
                          </a:solidFill>
                          <a:effectLst/>
                          <a:latin typeface="Ubuntu"/>
                        </a:rPr>
                        <a:t>Общо</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ru-RU" sz="1400" b="1" dirty="0">
                          <a:solidFill>
                            <a:srgbClr val="0070C0"/>
                          </a:solidFill>
                          <a:effectLst/>
                          <a:latin typeface="Ubuntu"/>
                        </a:rPr>
                        <a:t>в т.ч. от чужденци</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bg-BG" sz="1400" b="1" dirty="0">
                          <a:solidFill>
                            <a:srgbClr val="0070C0"/>
                          </a:solidFill>
                          <a:effectLst/>
                          <a:latin typeface="Ubuntu"/>
                        </a:rPr>
                        <a:t>Общо</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bg-BG" sz="1400" b="1" dirty="0">
                          <a:solidFill>
                            <a:srgbClr val="0070C0"/>
                          </a:solidFill>
                          <a:effectLst/>
                          <a:latin typeface="Ubuntu"/>
                        </a:rPr>
                        <a:t>в т.ч. чужденци</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bg-BG" sz="1400" b="1" dirty="0">
                          <a:solidFill>
                            <a:srgbClr val="0070C0"/>
                          </a:solidFill>
                          <a:effectLst/>
                          <a:latin typeface="Ubuntu"/>
                        </a:rPr>
                        <a:t>Общо</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ru-RU" sz="1400" b="1" dirty="0">
                          <a:solidFill>
                            <a:srgbClr val="0070C0"/>
                          </a:solidFill>
                          <a:effectLst/>
                          <a:latin typeface="Ubuntu"/>
                        </a:rPr>
                        <a:t>в т.ч. от чужденци</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extLst>
                  <a:ext uri="{0D108BD9-81ED-4DB2-BD59-A6C34878D82A}">
                    <a16:rowId xmlns:a16="http://schemas.microsoft.com/office/drawing/2014/main" val="3801067623"/>
                  </a:ext>
                </a:extLst>
              </a:tr>
              <a:tr h="314910">
                <a:tc>
                  <a:txBody>
                    <a:bodyPr/>
                    <a:lstStyle/>
                    <a:p>
                      <a:pPr algn="l"/>
                      <a:r>
                        <a:rPr lang="bg-BG" sz="1400" b="1">
                          <a:effectLst/>
                          <a:latin typeface="Ubuntu"/>
                        </a:rPr>
                        <a:t>Северозападен район</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en-GB" sz="1400" b="1">
                          <a:effectLst/>
                          <a:latin typeface="Ubuntu"/>
                        </a:rPr>
                        <a:t>177</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en-GB" sz="1400" b="1">
                          <a:effectLst/>
                          <a:latin typeface="Ubuntu"/>
                        </a:rPr>
                        <a:t>8 362</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en-GB" sz="1400" b="1">
                          <a:effectLst/>
                          <a:latin typeface="Ubuntu"/>
                        </a:rPr>
                        <a:t>2 361 659</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en-GB" sz="1400" b="1">
                          <a:effectLst/>
                          <a:latin typeface="Ubuntu"/>
                        </a:rPr>
                        <a:t>529 175</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en-GB" sz="1400" b="1">
                          <a:effectLst/>
                          <a:latin typeface="Ubuntu"/>
                        </a:rPr>
                        <a:t>152 472</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en-GB" sz="1400" b="1">
                          <a:effectLst/>
                          <a:latin typeface="Ubuntu"/>
                        </a:rPr>
                        <a:t>186 940</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en-GB" sz="1400" b="1">
                          <a:effectLst/>
                          <a:latin typeface="Ubuntu"/>
                        </a:rPr>
                        <a:t>16 820</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en-GB" sz="1400" b="1">
                          <a:effectLst/>
                          <a:latin typeface="Ubuntu"/>
                        </a:rPr>
                        <a:t>21 824 485</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en-GB" sz="1400" b="1" dirty="0">
                          <a:effectLst/>
                          <a:latin typeface="Ubuntu"/>
                        </a:rPr>
                        <a:t>8 282 045</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extLst>
                  <a:ext uri="{0D108BD9-81ED-4DB2-BD59-A6C34878D82A}">
                    <a16:rowId xmlns:a16="http://schemas.microsoft.com/office/drawing/2014/main" val="3532359124"/>
                  </a:ext>
                </a:extLst>
              </a:tr>
              <a:tr h="314910">
                <a:tc>
                  <a:txBody>
                    <a:bodyPr/>
                    <a:lstStyle/>
                    <a:p>
                      <a:pPr algn="r"/>
                      <a:r>
                        <a:rPr lang="bg-BG" sz="1400" b="0">
                          <a:effectLst/>
                          <a:latin typeface="Ubuntu"/>
                        </a:rPr>
                        <a:t>Видин</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en-GB" sz="1400" b="0">
                          <a:effectLst/>
                          <a:latin typeface="Ubuntu"/>
                        </a:rPr>
                        <a:t>26</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en-GB" sz="1400" b="0">
                          <a:effectLst/>
                          <a:latin typeface="Ubuntu"/>
                        </a:rPr>
                        <a:t>1 080</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en-GB" sz="1400" b="0">
                          <a:effectLst/>
                          <a:latin typeface="Ubuntu"/>
                        </a:rPr>
                        <a:t>296 731</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en-GB" sz="1400" b="0">
                          <a:effectLst/>
                          <a:latin typeface="Ubuntu"/>
                        </a:rPr>
                        <a:t>87 614</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en-GB" sz="1400" b="0">
                          <a:effectLst/>
                          <a:latin typeface="Ubuntu"/>
                        </a:rPr>
                        <a:t>57 338</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en-GB" sz="1400" b="0" dirty="0">
                          <a:effectLst/>
                          <a:latin typeface="Ubuntu"/>
                        </a:rPr>
                        <a:t>23 189</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en-GB" sz="1400" b="0">
                          <a:effectLst/>
                          <a:latin typeface="Ubuntu"/>
                        </a:rPr>
                        <a:t>5 230</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en-GB" sz="1400" b="0">
                          <a:effectLst/>
                          <a:latin typeface="Ubuntu"/>
                        </a:rPr>
                        <a:t>4 350 562</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tc>
                  <a:txBody>
                    <a:bodyPr/>
                    <a:lstStyle/>
                    <a:p>
                      <a:pPr algn="r"/>
                      <a:r>
                        <a:rPr lang="en-GB" sz="1400" b="0" dirty="0">
                          <a:effectLst/>
                          <a:latin typeface="Ubuntu"/>
                        </a:rPr>
                        <a:t>3 179 592</a:t>
                      </a:r>
                    </a:p>
                  </a:txBody>
                  <a:tcPr marL="11511" marR="11511" marT="11511" marB="1151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EF4E3"/>
                    </a:solidFill>
                  </a:tcPr>
                </a:tc>
                <a:extLst>
                  <a:ext uri="{0D108BD9-81ED-4DB2-BD59-A6C34878D82A}">
                    <a16:rowId xmlns:a16="http://schemas.microsoft.com/office/drawing/2014/main" val="1334204804"/>
                  </a:ext>
                </a:extLst>
              </a:tr>
            </a:tbl>
          </a:graphicData>
        </a:graphic>
      </p:graphicFrame>
    </p:spTree>
    <p:extLst>
      <p:ext uri="{BB962C8B-B14F-4D97-AF65-F5344CB8AC3E}">
        <p14:creationId xmlns:p14="http://schemas.microsoft.com/office/powerpoint/2010/main" val="981016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átum helye 3">
            <a:extLst>
              <a:ext uri="{FF2B5EF4-FFF2-40B4-BE49-F238E27FC236}">
                <a16:creationId xmlns:a16="http://schemas.microsoft.com/office/drawing/2014/main" id="{1DE98701-3D69-46E7-B023-37C59877AC37}"/>
              </a:ext>
            </a:extLst>
          </p:cNvPr>
          <p:cNvSpPr>
            <a:spLocks noGrp="1"/>
          </p:cNvSpPr>
          <p:nvPr>
            <p:ph type="dt" sz="half" idx="10"/>
          </p:nvPr>
        </p:nvSpPr>
        <p:spPr/>
        <p:txBody>
          <a:bodyPr/>
          <a:lstStyle/>
          <a:p>
            <a:r>
              <a:rPr lang="bg-BG" altLang="cs-CZ" dirty="0"/>
              <a:t>16.12.2021</a:t>
            </a:r>
            <a:endParaRPr lang="cs-CZ" altLang="cs-CZ" dirty="0"/>
          </a:p>
        </p:txBody>
      </p:sp>
      <p:sp>
        <p:nvSpPr>
          <p:cNvPr id="5" name="Élőláb helye 4">
            <a:extLst>
              <a:ext uri="{FF2B5EF4-FFF2-40B4-BE49-F238E27FC236}">
                <a16:creationId xmlns:a16="http://schemas.microsoft.com/office/drawing/2014/main" id="{AD469C0B-9E83-4D2D-A44F-E347ABA9A681}"/>
              </a:ext>
            </a:extLst>
          </p:cNvPr>
          <p:cNvSpPr>
            <a:spLocks noGrp="1"/>
          </p:cNvSpPr>
          <p:nvPr>
            <p:ph type="ftr" sz="quarter" idx="11"/>
          </p:nvPr>
        </p:nvSpPr>
        <p:spPr/>
        <p:txBody>
          <a:bodyPr/>
          <a:lstStyle/>
          <a:p>
            <a:endParaRPr lang="cs-CZ" altLang="cs-CZ"/>
          </a:p>
        </p:txBody>
      </p:sp>
      <p:sp>
        <p:nvSpPr>
          <p:cNvPr id="6" name="Dia számának helye 5">
            <a:extLst>
              <a:ext uri="{FF2B5EF4-FFF2-40B4-BE49-F238E27FC236}">
                <a16:creationId xmlns:a16="http://schemas.microsoft.com/office/drawing/2014/main" id="{0FC3A5CD-BFA4-4A88-965C-0766604B7B7B}"/>
              </a:ext>
            </a:extLst>
          </p:cNvPr>
          <p:cNvSpPr>
            <a:spLocks noGrp="1"/>
          </p:cNvSpPr>
          <p:nvPr>
            <p:ph type="sldNum" sz="quarter" idx="12"/>
          </p:nvPr>
        </p:nvSpPr>
        <p:spPr/>
        <p:txBody>
          <a:bodyPr/>
          <a:lstStyle/>
          <a:p>
            <a:fld id="{D0D7D282-14F6-45FE-BD60-B6FD62E148CD}" type="slidenum">
              <a:rPr lang="cs-CZ" altLang="cs-CZ" smtClean="0"/>
              <a:t>12</a:t>
            </a:fld>
            <a:endParaRPr lang="cs-CZ" altLang="cs-CZ"/>
          </a:p>
        </p:txBody>
      </p:sp>
      <p:sp>
        <p:nvSpPr>
          <p:cNvPr id="13" name="TextBox 12">
            <a:extLst>
              <a:ext uri="{FF2B5EF4-FFF2-40B4-BE49-F238E27FC236}">
                <a16:creationId xmlns:a16="http://schemas.microsoft.com/office/drawing/2014/main" id="{3AB9EDA6-855F-486A-9948-ADE41086992E}"/>
              </a:ext>
            </a:extLst>
          </p:cNvPr>
          <p:cNvSpPr txBox="1"/>
          <p:nvPr/>
        </p:nvSpPr>
        <p:spPr>
          <a:xfrm>
            <a:off x="363985" y="1443841"/>
            <a:ext cx="8398276" cy="3139321"/>
          </a:xfrm>
          <a:prstGeom prst="rect">
            <a:avLst/>
          </a:prstGeom>
          <a:noFill/>
        </p:spPr>
        <p:txBody>
          <a:bodyPr wrap="square">
            <a:spAutoFit/>
          </a:bodyPr>
          <a:lstStyle/>
          <a:p>
            <a:pPr algn="just"/>
            <a:r>
              <a:rPr lang="bg-BG" sz="1800" dirty="0">
                <a:effectLst/>
                <a:latin typeface="Trebuchet MS" panose="020B0603020202020204" pitchFamily="34" charset="0"/>
                <a:ea typeface="SimSun" panose="02010600030101010101" pitchFamily="2" charset="-122"/>
              </a:rPr>
              <a:t>Посочената статистика не обхваща изцяло гражданите на съседните две държави - </a:t>
            </a:r>
            <a:r>
              <a:rPr lang="bg-BG" sz="1800" dirty="0">
                <a:solidFill>
                  <a:srgbClr val="00B0F0"/>
                </a:solidFill>
                <a:effectLst/>
                <a:latin typeface="Trebuchet MS" panose="020B0603020202020204" pitchFamily="34" charset="0"/>
                <a:ea typeface="SimSun" panose="02010600030101010101" pitchFamily="2" charset="-122"/>
              </a:rPr>
              <a:t>Румъния и Сърбия</a:t>
            </a:r>
            <a:r>
              <a:rPr lang="bg-BG" sz="1800" dirty="0">
                <a:effectLst/>
                <a:latin typeface="Trebuchet MS" panose="020B0603020202020204" pitchFamily="34" charset="0"/>
                <a:ea typeface="SimSun" panose="02010600030101010101" pitchFamily="2" charset="-122"/>
              </a:rPr>
              <a:t>, посещаващи областта, които предвид кратките разстояния често не реализират нощувки. </a:t>
            </a:r>
          </a:p>
          <a:p>
            <a:pPr algn="just"/>
            <a:r>
              <a:rPr lang="bg-BG" sz="1800" dirty="0">
                <a:effectLst/>
                <a:latin typeface="Trebuchet MS" panose="020B0603020202020204" pitchFamily="34" charset="0"/>
                <a:ea typeface="Times New Roman" panose="02020603050405020304" pitchFamily="18" charset="0"/>
              </a:rPr>
              <a:t>Важно е да се подчертае, че регионът на Видин привлича </a:t>
            </a:r>
            <a:r>
              <a:rPr lang="bg-BG" sz="1800" dirty="0">
                <a:solidFill>
                  <a:srgbClr val="00B0F0"/>
                </a:solidFill>
                <a:effectLst/>
                <a:latin typeface="Trebuchet MS" panose="020B0603020202020204" pitchFamily="34" charset="0"/>
                <a:ea typeface="Times New Roman" panose="02020603050405020304" pitchFamily="18" charset="0"/>
              </a:rPr>
              <a:t>основно туристи от страната</a:t>
            </a:r>
            <a:r>
              <a:rPr lang="bg-BG" sz="1800" dirty="0">
                <a:effectLst/>
                <a:latin typeface="Trebuchet MS" panose="020B0603020202020204" pitchFamily="34" charset="0"/>
                <a:ea typeface="Times New Roman" panose="02020603050405020304" pitchFamily="18" charset="0"/>
              </a:rPr>
              <a:t>, както и от </a:t>
            </a:r>
            <a:r>
              <a:rPr lang="bg-BG" sz="1800" dirty="0">
                <a:solidFill>
                  <a:srgbClr val="FFC000"/>
                </a:solidFill>
                <a:effectLst/>
                <a:latin typeface="Trebuchet MS" panose="020B0603020202020204" pitchFamily="34" charset="0"/>
                <a:ea typeface="Times New Roman" panose="02020603050405020304" pitchFamily="18" charset="0"/>
              </a:rPr>
              <a:t>съседните държави</a:t>
            </a:r>
            <a:r>
              <a:rPr lang="bg-BG" sz="1800" dirty="0">
                <a:effectLst/>
                <a:latin typeface="Trebuchet MS" panose="020B0603020202020204" pitchFamily="34" charset="0"/>
                <a:ea typeface="Times New Roman" panose="02020603050405020304" pitchFamily="18" charset="0"/>
              </a:rPr>
              <a:t>. Разбира се има и един сравнително несъществен процент от туристи от </a:t>
            </a:r>
            <a:r>
              <a:rPr lang="bg-BG" sz="1800" dirty="0">
                <a:solidFill>
                  <a:srgbClr val="FFC000"/>
                </a:solidFill>
                <a:effectLst/>
                <a:latin typeface="Trebuchet MS" panose="020B0603020202020204" pitchFamily="34" charset="0"/>
                <a:ea typeface="Times New Roman" panose="02020603050405020304" pitchFamily="18" charset="0"/>
              </a:rPr>
              <a:t>Германия, Великобритания</a:t>
            </a:r>
            <a:r>
              <a:rPr lang="bg-BG" sz="1800">
                <a:solidFill>
                  <a:srgbClr val="FFC000"/>
                </a:solidFill>
                <a:effectLst/>
                <a:latin typeface="Trebuchet MS" panose="020B0603020202020204" pitchFamily="34" charset="0"/>
                <a:ea typeface="Times New Roman" panose="02020603050405020304" pitchFamily="18" charset="0"/>
              </a:rPr>
              <a:t>, Гърция</a:t>
            </a:r>
            <a:r>
              <a:rPr lang="bg-BG" sz="1800" dirty="0">
                <a:solidFill>
                  <a:srgbClr val="FFC000"/>
                </a:solidFill>
                <a:effectLst/>
                <a:latin typeface="Trebuchet MS" panose="020B0603020202020204" pitchFamily="34" charset="0"/>
                <a:ea typeface="Times New Roman" panose="02020603050405020304" pitchFamily="18" charset="0"/>
              </a:rPr>
              <a:t>, Франция, Италия, Япония и скандинавските страни. </a:t>
            </a:r>
          </a:p>
          <a:p>
            <a:pPr algn="just"/>
            <a:r>
              <a:rPr lang="bg-BG" sz="1800" dirty="0">
                <a:effectLst/>
                <a:latin typeface="Trebuchet MS" panose="020B0603020202020204" pitchFamily="34" charset="0"/>
                <a:ea typeface="SimSun" panose="02010600030101010101" pitchFamily="2" charset="-122"/>
              </a:rPr>
              <a:t>Поради тази причина видинският регион би трябвало да бъде по-често презентиран в тези страни посредством участие в различни международни туристически изложения.</a:t>
            </a:r>
            <a:endParaRPr lang="en-GB" sz="1800" dirty="0">
              <a:effectLst/>
              <a:latin typeface="Trebuchet MS" panose="020B0603020202020204" pitchFamily="34" charset="0"/>
              <a:ea typeface="Times New Roman" panose="02020603050405020304" pitchFamily="18" charset="0"/>
            </a:endParaRPr>
          </a:p>
        </p:txBody>
      </p:sp>
    </p:spTree>
    <p:extLst>
      <p:ext uri="{BB962C8B-B14F-4D97-AF65-F5344CB8AC3E}">
        <p14:creationId xmlns:p14="http://schemas.microsoft.com/office/powerpoint/2010/main" val="638660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AEDE1BE-67F9-4573-BF7D-F1CA20F3652E}"/>
              </a:ext>
            </a:extLst>
          </p:cNvPr>
          <p:cNvSpPr>
            <a:spLocks noGrp="1"/>
          </p:cNvSpPr>
          <p:nvPr>
            <p:ph type="dt" sz="half" idx="10"/>
          </p:nvPr>
        </p:nvSpPr>
        <p:spPr/>
        <p:txBody>
          <a:bodyPr/>
          <a:lstStyle/>
          <a:p>
            <a:r>
              <a:rPr lang="bg-BG" altLang="cs-CZ" dirty="0"/>
              <a:t>16.12.2021</a:t>
            </a:r>
            <a:endParaRPr lang="cs-CZ" altLang="cs-CZ" dirty="0"/>
          </a:p>
        </p:txBody>
      </p:sp>
      <p:sp>
        <p:nvSpPr>
          <p:cNvPr id="5" name="Footer Placeholder 4">
            <a:extLst>
              <a:ext uri="{FF2B5EF4-FFF2-40B4-BE49-F238E27FC236}">
                <a16:creationId xmlns:a16="http://schemas.microsoft.com/office/drawing/2014/main" id="{9AA5CDC0-3FE3-486E-96F2-5F1DA4DD777E}"/>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06CD104D-8936-4336-91B3-267145DD8383}"/>
              </a:ext>
            </a:extLst>
          </p:cNvPr>
          <p:cNvSpPr>
            <a:spLocks noGrp="1"/>
          </p:cNvSpPr>
          <p:nvPr>
            <p:ph type="sldNum" sz="quarter" idx="12"/>
          </p:nvPr>
        </p:nvSpPr>
        <p:spPr/>
        <p:txBody>
          <a:bodyPr/>
          <a:lstStyle/>
          <a:p>
            <a:fld id="{D0D7D282-14F6-45FE-BD60-B6FD62E148CD}" type="slidenum">
              <a:rPr lang="cs-CZ" altLang="cs-CZ" smtClean="0"/>
              <a:t>13</a:t>
            </a:fld>
            <a:endParaRPr lang="cs-CZ" altLang="cs-CZ"/>
          </a:p>
        </p:txBody>
      </p:sp>
      <p:pic>
        <p:nvPicPr>
          <p:cNvPr id="2050" name="Picture 2" descr="Туристическите круизи по Дунав продължават да са хит:: Investor.bg">
            <a:extLst>
              <a:ext uri="{FF2B5EF4-FFF2-40B4-BE49-F238E27FC236}">
                <a16:creationId xmlns:a16="http://schemas.microsoft.com/office/drawing/2014/main" id="{2C2F2135-9901-48C0-97B3-EC5329B17F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27210" y="2948668"/>
            <a:ext cx="4103147" cy="23072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27EEC5E-174B-46A2-BFC5-E6798C65486C}"/>
              </a:ext>
            </a:extLst>
          </p:cNvPr>
          <p:cNvSpPr txBox="1"/>
          <p:nvPr/>
        </p:nvSpPr>
        <p:spPr>
          <a:xfrm>
            <a:off x="363984" y="1278384"/>
            <a:ext cx="8229600" cy="1477328"/>
          </a:xfrm>
          <a:prstGeom prst="rect">
            <a:avLst/>
          </a:prstGeom>
          <a:noFill/>
        </p:spPr>
        <p:txBody>
          <a:bodyPr wrap="square">
            <a:spAutoFit/>
          </a:bodyPr>
          <a:lstStyle/>
          <a:p>
            <a:pPr algn="just"/>
            <a:r>
              <a:rPr lang="bg-BG" sz="1800" dirty="0">
                <a:effectLst/>
                <a:latin typeface="Trebuchet MS" panose="020B0603020202020204" pitchFamily="34" charset="0"/>
                <a:ea typeface="SimSun" panose="02010600030101010101" pitchFamily="2" charset="-122"/>
              </a:rPr>
              <a:t>За Видин от съществено значение е </a:t>
            </a:r>
            <a:r>
              <a:rPr lang="bg-BG" sz="1800" dirty="0">
                <a:solidFill>
                  <a:srgbClr val="00B0F0"/>
                </a:solidFill>
                <a:effectLst/>
                <a:latin typeface="Trebuchet MS" panose="020B0603020202020204" pitchFamily="34" charset="0"/>
                <a:ea typeface="SimSun" panose="02010600030101010101" pitchFamily="2" charset="-122"/>
              </a:rPr>
              <a:t>круизният туризъм</a:t>
            </a:r>
            <a:r>
              <a:rPr lang="bg-BG" sz="1800" dirty="0">
                <a:effectLst/>
                <a:latin typeface="Trebuchet MS" panose="020B0603020202020204" pitchFamily="34" charset="0"/>
                <a:ea typeface="SimSun" panose="02010600030101010101" pitchFamily="2" charset="-122"/>
              </a:rPr>
              <a:t>. За съжаление за 2020г. </a:t>
            </a:r>
            <a:r>
              <a:rPr lang="ru-RU" sz="1800" dirty="0">
                <a:effectLst/>
                <a:latin typeface="Trebuchet MS" panose="020B0603020202020204" pitchFamily="34" charset="0"/>
                <a:ea typeface="SimSun" panose="02010600030101010101" pitchFamily="2" charset="-122"/>
              </a:rPr>
              <a:t>са планирани пътувания и посещения на 480 кораба, но не се реализира нито едно, </a:t>
            </a:r>
            <a:r>
              <a:rPr lang="bg-BG" sz="1800" dirty="0">
                <a:effectLst/>
                <a:latin typeface="Trebuchet MS" panose="020B0603020202020204" pitchFamily="34" charset="0"/>
                <a:ea typeface="SimSun" panose="02010600030101010101" pitchFamily="2" charset="-122"/>
              </a:rPr>
              <a:t>в резултат на пандемията свързана с Ковид – 19. </a:t>
            </a:r>
          </a:p>
          <a:p>
            <a:pPr algn="just"/>
            <a:r>
              <a:rPr lang="bg-BG" dirty="0">
                <a:latin typeface="Trebuchet MS" panose="020B0603020202020204" pitchFamily="34" charset="0"/>
                <a:ea typeface="SimSun" panose="02010600030101010101" pitchFamily="2" charset="-122"/>
              </a:rPr>
              <a:t>През 2021г,  </a:t>
            </a:r>
            <a:r>
              <a:rPr lang="ru-RU" sz="1800" dirty="0">
                <a:effectLst/>
                <a:latin typeface="Trebuchet MS" panose="020B0603020202020204" pitchFamily="34" charset="0"/>
                <a:ea typeface="SimSun" panose="02010600030101010101" pitchFamily="2" charset="-122"/>
              </a:rPr>
              <a:t>първият круизен кораб след голямата вълна на пандемията, акостира на видинското пристанище</a:t>
            </a:r>
            <a:r>
              <a:rPr lang="bg-BG" sz="1800" dirty="0">
                <a:effectLst/>
                <a:latin typeface="Trebuchet MS" panose="020B0603020202020204" pitchFamily="34" charset="0"/>
                <a:ea typeface="SimSun" panose="02010600030101010101" pitchFamily="2" charset="-122"/>
              </a:rPr>
              <a:t> в края на месец юни.</a:t>
            </a:r>
          </a:p>
        </p:txBody>
      </p:sp>
    </p:spTree>
    <p:extLst>
      <p:ext uri="{BB962C8B-B14F-4D97-AF65-F5344CB8AC3E}">
        <p14:creationId xmlns:p14="http://schemas.microsoft.com/office/powerpoint/2010/main" val="2885964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440B3D-87B3-46EE-AFB2-1757A67DC79F}"/>
              </a:ext>
            </a:extLst>
          </p:cNvPr>
          <p:cNvSpPr>
            <a:spLocks noGrp="1"/>
          </p:cNvSpPr>
          <p:nvPr>
            <p:ph idx="1"/>
          </p:nvPr>
        </p:nvSpPr>
        <p:spPr>
          <a:xfrm>
            <a:off x="628650" y="1438183"/>
            <a:ext cx="7886700" cy="4738780"/>
          </a:xfrm>
        </p:spPr>
        <p:txBody>
          <a:bodyPr>
            <a:normAutofit/>
          </a:bodyPr>
          <a:lstStyle/>
          <a:p>
            <a:pPr algn="just"/>
            <a:r>
              <a:rPr lang="ru-RU" sz="1800" dirty="0">
                <a:effectLst/>
                <a:latin typeface="Trebuchet MS" panose="020B0603020202020204" pitchFamily="34" charset="0"/>
                <a:ea typeface="SimSun" panose="02010600030101010101" pitchFamily="2" charset="-122"/>
              </a:rPr>
              <a:t>За повечето „круизни туристи” престоят в гр. Видин се изразява в организирано групово посещение на по-големите природни и исторически забележителност в района (</a:t>
            </a:r>
            <a:r>
              <a:rPr lang="ru-RU" sz="1800" dirty="0">
                <a:solidFill>
                  <a:srgbClr val="FFC000"/>
                </a:solidFill>
                <a:effectLst/>
                <a:latin typeface="Trebuchet MS" panose="020B0603020202020204" pitchFamily="34" charset="0"/>
                <a:ea typeface="SimSun" panose="02010600030101010101" pitchFamily="2" charset="-122"/>
              </a:rPr>
              <a:t>крепостта „Баба Вида”, </a:t>
            </a:r>
            <a:r>
              <a:rPr lang="ru-RU" sz="1800" dirty="0">
                <a:solidFill>
                  <a:srgbClr val="92D050"/>
                </a:solidFill>
                <a:effectLst/>
                <a:latin typeface="Trebuchet MS" panose="020B0603020202020204" pitchFamily="34" charset="0"/>
                <a:ea typeface="SimSun" panose="02010600030101010101" pitchFamily="2" charset="-122"/>
              </a:rPr>
              <a:t>Белоградчишките скали и крепостта „Калето”</a:t>
            </a:r>
            <a:r>
              <a:rPr lang="ru-RU" sz="1800" dirty="0">
                <a:effectLst/>
                <a:latin typeface="Trebuchet MS" panose="020B0603020202020204" pitchFamily="34" charset="0"/>
                <a:ea typeface="SimSun" panose="02010600030101010101" pitchFamily="2" charset="-122"/>
              </a:rPr>
              <a:t>, </a:t>
            </a:r>
            <a:r>
              <a:rPr lang="ru-RU" sz="1800" dirty="0">
                <a:solidFill>
                  <a:srgbClr val="FF0000"/>
                </a:solidFill>
                <a:effectLst/>
                <a:latin typeface="Trebuchet MS" panose="020B0603020202020204" pitchFamily="34" charset="0"/>
                <a:ea typeface="SimSun" panose="02010600030101010101" pitchFamily="2" charset="-122"/>
              </a:rPr>
              <a:t>пещера „Магура”</a:t>
            </a:r>
            <a:r>
              <a:rPr lang="ru-RU" sz="1800" dirty="0">
                <a:effectLst/>
                <a:latin typeface="Trebuchet MS" panose="020B0603020202020204" pitchFamily="34" charset="0"/>
                <a:ea typeface="SimSun" panose="02010600030101010101" pitchFamily="2" charset="-122"/>
              </a:rPr>
              <a:t>). </a:t>
            </a:r>
          </a:p>
          <a:p>
            <a:pPr algn="just"/>
            <a:r>
              <a:rPr lang="ru-RU" sz="1800" dirty="0">
                <a:effectLst/>
                <a:latin typeface="Trebuchet MS" panose="020B0603020202020204" pitchFamily="34" charset="0"/>
                <a:ea typeface="SimSun" panose="02010600030101010101" pitchFamily="2" charset="-122"/>
              </a:rPr>
              <a:t>Предложените туристически маршрути са свързани с времето за престой на круизните кораби в гр. Видин, преобладаващата част, от които престояват за период от 5-6 часа (43%). </a:t>
            </a:r>
          </a:p>
        </p:txBody>
      </p:sp>
      <p:sp>
        <p:nvSpPr>
          <p:cNvPr id="4" name="Date Placeholder 3">
            <a:extLst>
              <a:ext uri="{FF2B5EF4-FFF2-40B4-BE49-F238E27FC236}">
                <a16:creationId xmlns:a16="http://schemas.microsoft.com/office/drawing/2014/main" id="{42A7363A-BE75-4B55-909B-62C8EB80F13C}"/>
              </a:ext>
            </a:extLst>
          </p:cNvPr>
          <p:cNvSpPr>
            <a:spLocks noGrp="1"/>
          </p:cNvSpPr>
          <p:nvPr>
            <p:ph type="dt" sz="half" idx="10"/>
          </p:nvPr>
        </p:nvSpPr>
        <p:spPr/>
        <p:txBody>
          <a:bodyPr/>
          <a:lstStyle/>
          <a:p>
            <a:r>
              <a:rPr lang="bg-BG" altLang="cs-CZ" dirty="0"/>
              <a:t>16.12.2021</a:t>
            </a:r>
            <a:endParaRPr lang="cs-CZ" altLang="cs-CZ" dirty="0"/>
          </a:p>
        </p:txBody>
      </p:sp>
      <p:sp>
        <p:nvSpPr>
          <p:cNvPr id="5" name="Footer Placeholder 4">
            <a:extLst>
              <a:ext uri="{FF2B5EF4-FFF2-40B4-BE49-F238E27FC236}">
                <a16:creationId xmlns:a16="http://schemas.microsoft.com/office/drawing/2014/main" id="{B7B158D2-5C55-4A90-A407-FC3A01EE744A}"/>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8C0645E3-3012-4ADC-842C-0B59061938FD}"/>
              </a:ext>
            </a:extLst>
          </p:cNvPr>
          <p:cNvSpPr>
            <a:spLocks noGrp="1"/>
          </p:cNvSpPr>
          <p:nvPr>
            <p:ph type="sldNum" sz="quarter" idx="12"/>
          </p:nvPr>
        </p:nvSpPr>
        <p:spPr/>
        <p:txBody>
          <a:bodyPr/>
          <a:lstStyle/>
          <a:p>
            <a:fld id="{D0D7D282-14F6-45FE-BD60-B6FD62E148CD}" type="slidenum">
              <a:rPr lang="cs-CZ" altLang="cs-CZ" smtClean="0"/>
              <a:t>14</a:t>
            </a:fld>
            <a:endParaRPr lang="cs-CZ" altLang="cs-CZ"/>
          </a:p>
        </p:txBody>
      </p:sp>
      <p:pic>
        <p:nvPicPr>
          <p:cNvPr id="7" name="Picture 6">
            <a:extLst>
              <a:ext uri="{FF2B5EF4-FFF2-40B4-BE49-F238E27FC236}">
                <a16:creationId xmlns:a16="http://schemas.microsoft.com/office/drawing/2014/main" id="{EB237423-4529-4D83-8229-3F680B1F81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277" y="3729731"/>
            <a:ext cx="3028950" cy="2019300"/>
          </a:xfrm>
          <a:prstGeom prst="rect">
            <a:avLst/>
          </a:prstGeom>
        </p:spPr>
      </p:pic>
      <p:pic>
        <p:nvPicPr>
          <p:cNvPr id="9" name="Picture 8">
            <a:extLst>
              <a:ext uri="{FF2B5EF4-FFF2-40B4-BE49-F238E27FC236}">
                <a16:creationId xmlns:a16="http://schemas.microsoft.com/office/drawing/2014/main" id="{3DD19B79-0688-4527-8143-5C5B7ECFD3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4775" y="3965880"/>
            <a:ext cx="3140199" cy="2093466"/>
          </a:xfrm>
          <a:prstGeom prst="rect">
            <a:avLst/>
          </a:prstGeom>
        </p:spPr>
      </p:pic>
      <p:pic>
        <p:nvPicPr>
          <p:cNvPr id="11" name="Picture 10">
            <a:extLst>
              <a:ext uri="{FF2B5EF4-FFF2-40B4-BE49-F238E27FC236}">
                <a16:creationId xmlns:a16="http://schemas.microsoft.com/office/drawing/2014/main" id="{8F8D2EF2-52DF-4094-B987-F8AA615504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9328" y="4095070"/>
            <a:ext cx="3210585" cy="2140701"/>
          </a:xfrm>
          <a:prstGeom prst="rect">
            <a:avLst/>
          </a:prstGeom>
        </p:spPr>
      </p:pic>
    </p:spTree>
    <p:extLst>
      <p:ext uri="{BB962C8B-B14F-4D97-AF65-F5344CB8AC3E}">
        <p14:creationId xmlns:p14="http://schemas.microsoft.com/office/powerpoint/2010/main" val="4070504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B78083-7EE5-4F87-8012-C7EA0DB344F2}"/>
              </a:ext>
            </a:extLst>
          </p:cNvPr>
          <p:cNvSpPr>
            <a:spLocks noGrp="1"/>
          </p:cNvSpPr>
          <p:nvPr>
            <p:ph idx="1"/>
          </p:nvPr>
        </p:nvSpPr>
        <p:spPr/>
        <p:txBody>
          <a:bodyPr/>
          <a:lstStyle/>
          <a:p>
            <a:pPr algn="just"/>
            <a:r>
              <a:rPr lang="ru-RU" sz="1800" dirty="0">
                <a:effectLst/>
                <a:latin typeface="Trebuchet MS" panose="020B0603020202020204" pitchFamily="34" charset="0"/>
                <a:ea typeface="SimSun" panose="02010600030101010101" pitchFamily="2" charset="-122"/>
              </a:rPr>
              <a:t>Под 4 часа, време, изключително кратко за представяне на задоволителна туристическа програма, престояват 18% от корабите</a:t>
            </a:r>
            <a:r>
              <a:rPr lang="en-GB" sz="1800" dirty="0">
                <a:latin typeface="Trebuchet MS" panose="020B0603020202020204" pitchFamily="34" charset="0"/>
                <a:ea typeface="SimSun" panose="02010600030101010101" pitchFamily="2" charset="-122"/>
              </a:rPr>
              <a:t>.</a:t>
            </a:r>
            <a:endParaRPr lang="ru-RU" sz="1800" dirty="0">
              <a:latin typeface="Trebuchet MS" panose="020B0603020202020204" pitchFamily="34" charset="0"/>
              <a:ea typeface="SimSun" panose="02010600030101010101" pitchFamily="2" charset="-122"/>
            </a:endParaRPr>
          </a:p>
          <a:p>
            <a:pPr algn="just"/>
            <a:r>
              <a:rPr lang="ru-RU" sz="1800" dirty="0">
                <a:latin typeface="Trebuchet MS" panose="020B0603020202020204" pitchFamily="34" charset="0"/>
                <a:ea typeface="SimSun" panose="02010600030101010101" pitchFamily="2" charset="-122"/>
              </a:rPr>
              <a:t>Статистиката показва, че с най-висока степен на атрактивност за българските и чуждестранните туристи са  крепостта „Баба Вида”, </a:t>
            </a:r>
            <a:r>
              <a:rPr lang="ru-RU" sz="1800" dirty="0">
                <a:solidFill>
                  <a:srgbClr val="FF0000"/>
                </a:solidFill>
                <a:latin typeface="Trebuchet MS" panose="020B0603020202020204" pitchFamily="34" charset="0"/>
                <a:ea typeface="SimSun" panose="02010600030101010101" pitchFamily="2" charset="-122"/>
              </a:rPr>
              <a:t>пещерата „Магура”, </a:t>
            </a:r>
            <a:r>
              <a:rPr lang="ru-RU" sz="1800" dirty="0">
                <a:solidFill>
                  <a:srgbClr val="00B0F0"/>
                </a:solidFill>
                <a:latin typeface="Trebuchet MS" panose="020B0603020202020204" pitchFamily="34" charset="0"/>
                <a:ea typeface="SimSun" panose="02010600030101010101" pitchFamily="2" charset="-122"/>
              </a:rPr>
              <a:t>пещера «Венеца», </a:t>
            </a:r>
            <a:r>
              <a:rPr lang="ru-RU" sz="1800" dirty="0">
                <a:solidFill>
                  <a:schemeClr val="accent2"/>
                </a:solidFill>
                <a:latin typeface="Trebuchet MS" panose="020B0603020202020204" pitchFamily="34" charset="0"/>
                <a:ea typeface="SimSun" panose="02010600030101010101" pitchFamily="2" charset="-122"/>
              </a:rPr>
              <a:t>музей „Конака”, </a:t>
            </a:r>
            <a:r>
              <a:rPr lang="ru-RU" sz="1800" dirty="0">
                <a:solidFill>
                  <a:srgbClr val="FFFF00"/>
                </a:solidFill>
                <a:latin typeface="Trebuchet MS" panose="020B0603020202020204" pitchFamily="34" charset="0"/>
                <a:ea typeface="SimSun" panose="02010600030101010101" pitchFamily="2" charset="-122"/>
              </a:rPr>
              <a:t>музей „Кръстатата казарма”</a:t>
            </a:r>
            <a:r>
              <a:rPr lang="ru-RU" sz="1800" dirty="0">
                <a:latin typeface="Trebuchet MS" panose="020B0603020202020204" pitchFamily="34" charset="0"/>
                <a:ea typeface="SimSun" panose="02010600030101010101" pitchFamily="2" charset="-122"/>
              </a:rPr>
              <a:t> и </a:t>
            </a:r>
            <a:r>
              <a:rPr lang="ru-RU" sz="1800" dirty="0">
                <a:solidFill>
                  <a:srgbClr val="92D050"/>
                </a:solidFill>
                <a:latin typeface="Trebuchet MS" panose="020B0603020202020204" pitchFamily="34" charset="0"/>
                <a:ea typeface="SimSun" panose="02010600030101010101" pitchFamily="2" charset="-122"/>
              </a:rPr>
              <a:t>Белоградчишките скали.</a:t>
            </a:r>
            <a:endParaRPr lang="en-GB" sz="1800" dirty="0">
              <a:solidFill>
                <a:srgbClr val="92D050"/>
              </a:solidFill>
              <a:latin typeface="Trebuchet MS" panose="020B0603020202020204" pitchFamily="34" charset="0"/>
            </a:endParaRPr>
          </a:p>
          <a:p>
            <a:endParaRPr lang="en-GB" dirty="0"/>
          </a:p>
        </p:txBody>
      </p:sp>
      <p:sp>
        <p:nvSpPr>
          <p:cNvPr id="4" name="Date Placeholder 3">
            <a:extLst>
              <a:ext uri="{FF2B5EF4-FFF2-40B4-BE49-F238E27FC236}">
                <a16:creationId xmlns:a16="http://schemas.microsoft.com/office/drawing/2014/main" id="{6DFCD053-D13B-4F2B-8CFD-3B1010EEE87B}"/>
              </a:ext>
            </a:extLst>
          </p:cNvPr>
          <p:cNvSpPr>
            <a:spLocks noGrp="1"/>
          </p:cNvSpPr>
          <p:nvPr>
            <p:ph type="dt" sz="half" idx="10"/>
          </p:nvPr>
        </p:nvSpPr>
        <p:spPr/>
        <p:txBody>
          <a:bodyPr/>
          <a:lstStyle/>
          <a:p>
            <a:r>
              <a:rPr lang="bg-BG" altLang="cs-CZ" dirty="0"/>
              <a:t>16.12.2021</a:t>
            </a:r>
            <a:endParaRPr lang="cs-CZ" altLang="cs-CZ" dirty="0"/>
          </a:p>
        </p:txBody>
      </p:sp>
      <p:sp>
        <p:nvSpPr>
          <p:cNvPr id="5" name="Footer Placeholder 4">
            <a:extLst>
              <a:ext uri="{FF2B5EF4-FFF2-40B4-BE49-F238E27FC236}">
                <a16:creationId xmlns:a16="http://schemas.microsoft.com/office/drawing/2014/main" id="{3F068DA8-5BBC-424C-A80A-09E14D322ED6}"/>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804CD125-30E1-41D9-A9E4-F06D2356193F}"/>
              </a:ext>
            </a:extLst>
          </p:cNvPr>
          <p:cNvSpPr>
            <a:spLocks noGrp="1"/>
          </p:cNvSpPr>
          <p:nvPr>
            <p:ph type="sldNum" sz="quarter" idx="12"/>
          </p:nvPr>
        </p:nvSpPr>
        <p:spPr/>
        <p:txBody>
          <a:bodyPr/>
          <a:lstStyle/>
          <a:p>
            <a:fld id="{D0D7D282-14F6-45FE-BD60-B6FD62E148CD}" type="slidenum">
              <a:rPr lang="cs-CZ" altLang="cs-CZ" smtClean="0"/>
              <a:t>15</a:t>
            </a:fld>
            <a:endParaRPr lang="cs-CZ" altLang="cs-CZ"/>
          </a:p>
        </p:txBody>
      </p:sp>
      <p:pic>
        <p:nvPicPr>
          <p:cNvPr id="8" name="Picture 7">
            <a:extLst>
              <a:ext uri="{FF2B5EF4-FFF2-40B4-BE49-F238E27FC236}">
                <a16:creationId xmlns:a16="http://schemas.microsoft.com/office/drawing/2014/main" id="{BE9AC993-F5EA-450F-AC0D-9A0E06B4DB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300" y="3656672"/>
            <a:ext cx="2686050" cy="1790960"/>
          </a:xfrm>
          <a:prstGeom prst="rect">
            <a:avLst/>
          </a:prstGeom>
        </p:spPr>
      </p:pic>
      <p:pic>
        <p:nvPicPr>
          <p:cNvPr id="10" name="Picture 9">
            <a:extLst>
              <a:ext uri="{FF2B5EF4-FFF2-40B4-BE49-F238E27FC236}">
                <a16:creationId xmlns:a16="http://schemas.microsoft.com/office/drawing/2014/main" id="{31875068-29F3-491C-8FCD-702EE3457A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3652" y="4316896"/>
            <a:ext cx="3240348" cy="2160546"/>
          </a:xfrm>
          <a:prstGeom prst="rect">
            <a:avLst/>
          </a:prstGeom>
        </p:spPr>
      </p:pic>
      <p:pic>
        <p:nvPicPr>
          <p:cNvPr id="12" name="Picture 11">
            <a:extLst>
              <a:ext uri="{FF2B5EF4-FFF2-40B4-BE49-F238E27FC236}">
                <a16:creationId xmlns:a16="http://schemas.microsoft.com/office/drawing/2014/main" id="{A3780502-A087-4282-9A69-0645F3909B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8434" y="3533440"/>
            <a:ext cx="2465218" cy="3286957"/>
          </a:xfrm>
          <a:prstGeom prst="rect">
            <a:avLst/>
          </a:prstGeom>
        </p:spPr>
      </p:pic>
    </p:spTree>
    <p:extLst>
      <p:ext uri="{BB962C8B-B14F-4D97-AF65-F5344CB8AC3E}">
        <p14:creationId xmlns:p14="http://schemas.microsoft.com/office/powerpoint/2010/main" val="721344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273054-84EF-4525-84AE-5003D9C68142}"/>
              </a:ext>
            </a:extLst>
          </p:cNvPr>
          <p:cNvSpPr>
            <a:spLocks noGrp="1"/>
          </p:cNvSpPr>
          <p:nvPr>
            <p:ph idx="1"/>
          </p:nvPr>
        </p:nvSpPr>
        <p:spPr>
          <a:xfrm>
            <a:off x="224877" y="1207363"/>
            <a:ext cx="8290473" cy="4969600"/>
          </a:xfrm>
        </p:spPr>
        <p:txBody>
          <a:bodyPr>
            <a:normAutofit/>
          </a:bodyPr>
          <a:lstStyle/>
          <a:p>
            <a:r>
              <a:rPr lang="bg-BG" dirty="0">
                <a:latin typeface="Trebuchet MS" panose="020B0603020202020204" pitchFamily="34" charset="0"/>
                <a:cs typeface="Times New Roman" panose="02020603050405020304" pitchFamily="18" charset="0"/>
              </a:rPr>
              <a:t>Туристите посещават региона, заради:</a:t>
            </a:r>
          </a:p>
          <a:p>
            <a:pPr marL="342900" lvl="0" indent="-342900" algn="just">
              <a:spcAft>
                <a:spcPts val="600"/>
              </a:spcAft>
              <a:buFont typeface="Symbol" panose="05050102010706020507" pitchFamily="18" charset="2"/>
              <a:buChar char=""/>
              <a:tabLst>
                <a:tab pos="254000" algn="l"/>
              </a:tabLst>
            </a:pPr>
            <a:r>
              <a:rPr lang="bg-BG" sz="1800" dirty="0">
                <a:solidFill>
                  <a:srgbClr val="92D050"/>
                </a:solidFill>
                <a:effectLst/>
                <a:latin typeface="Trebuchet MS" panose="020B0603020202020204" pitchFamily="34" charset="0"/>
                <a:ea typeface="Times New Roman" panose="02020603050405020304" pitchFamily="18" charset="0"/>
                <a:cs typeface="Times New Roman" panose="02020603050405020304" pitchFamily="18" charset="0"/>
              </a:rPr>
              <a:t>Чистата и красива околна среда</a:t>
            </a:r>
            <a:endParaRPr lang="en-GB" sz="1800" dirty="0">
              <a:solidFill>
                <a:srgbClr val="92D05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Symbol" panose="05050102010706020507" pitchFamily="18" charset="2"/>
              <a:buChar char=""/>
              <a:tabLst>
                <a:tab pos="254000" algn="l"/>
              </a:tabLst>
            </a:pPr>
            <a:r>
              <a:rPr lang="bg-BG" sz="1800" dirty="0">
                <a:solidFill>
                  <a:srgbClr val="FFC000"/>
                </a:solidFill>
                <a:effectLst/>
                <a:latin typeface="Trebuchet MS" panose="020B0603020202020204" pitchFamily="34" charset="0"/>
                <a:ea typeface="Times New Roman" panose="02020603050405020304" pitchFamily="18" charset="0"/>
                <a:cs typeface="Times New Roman" panose="02020603050405020304" pitchFamily="18" charset="0"/>
              </a:rPr>
              <a:t>Интересното културно и историческо наследство</a:t>
            </a:r>
            <a:endParaRPr lang="en-GB" sz="1800" dirty="0">
              <a:solidFill>
                <a:srgbClr val="FFC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Symbol" panose="05050102010706020507" pitchFamily="18" charset="2"/>
              <a:buChar char=""/>
              <a:tabLst>
                <a:tab pos="408940" algn="l"/>
              </a:tabLst>
            </a:pPr>
            <a:r>
              <a:rPr lang="bg-BG" sz="1800" dirty="0">
                <a:solidFill>
                  <a:srgbClr val="00B0F0"/>
                </a:solidFill>
                <a:effectLst/>
                <a:latin typeface="Trebuchet MS" panose="020B0603020202020204" pitchFamily="34" charset="0"/>
                <a:ea typeface="Times New Roman" panose="02020603050405020304" pitchFamily="18" charset="0"/>
                <a:cs typeface="Times New Roman" panose="02020603050405020304" pitchFamily="18" charset="0"/>
              </a:rPr>
              <a:t>Благоприятното географско местоположение</a:t>
            </a:r>
            <a:endParaRPr lang="en-GB" sz="1800" dirty="0">
              <a:solidFill>
                <a:srgbClr val="00B0F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Symbol" panose="05050102010706020507" pitchFamily="18" charset="2"/>
              <a:buChar char=""/>
              <a:tabLst>
                <a:tab pos="408940" algn="l"/>
              </a:tabLst>
            </a:pPr>
            <a:r>
              <a:rPr lang="bg-BG"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Наличие на различни туристически ресурси (културно </a:t>
            </a:r>
          </a:p>
          <a:p>
            <a:pPr marL="342900" lvl="0" indent="-342900" algn="just">
              <a:spcAft>
                <a:spcPts val="600"/>
              </a:spcAft>
              <a:buFont typeface="Symbol" panose="05050102010706020507" pitchFamily="18" charset="2"/>
              <a:buChar char=""/>
              <a:tabLst>
                <a:tab pos="408940" algn="l"/>
              </a:tabLst>
            </a:pPr>
            <a:r>
              <a:rPr lang="bg-BG"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наследство, исторически паметници, природни красоти и др.</a:t>
            </a:r>
            <a:endParaRPr lang="en-GB"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Symbol" panose="05050102010706020507" pitchFamily="18" charset="2"/>
              <a:buChar char=""/>
              <a:tabLst>
                <a:tab pos="408940" algn="l"/>
              </a:tabLst>
            </a:pPr>
            <a:r>
              <a:rPr lang="bg-BG" sz="1800" dirty="0">
                <a:effectLst/>
                <a:latin typeface="Trebuchet MS" panose="020B0603020202020204" pitchFamily="34" charset="0"/>
                <a:ea typeface="Times New Roman" panose="02020603050405020304" pitchFamily="18" charset="0"/>
                <a:cs typeface="Times New Roman" panose="02020603050405020304" pitchFamily="18" charset="0"/>
              </a:rPr>
              <a:t>Изключително конкурентни цени</a:t>
            </a:r>
            <a:endParaRPr lang="en-GB" sz="1800" dirty="0">
              <a:effectLst/>
              <a:latin typeface="Trebuchet MS" panose="020B0603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Date Placeholder 3">
            <a:extLst>
              <a:ext uri="{FF2B5EF4-FFF2-40B4-BE49-F238E27FC236}">
                <a16:creationId xmlns:a16="http://schemas.microsoft.com/office/drawing/2014/main" id="{EF9B3C08-C077-4EB9-A3DB-9603AEC274ED}"/>
              </a:ext>
            </a:extLst>
          </p:cNvPr>
          <p:cNvSpPr>
            <a:spLocks noGrp="1"/>
          </p:cNvSpPr>
          <p:nvPr>
            <p:ph type="dt" sz="half" idx="10"/>
          </p:nvPr>
        </p:nvSpPr>
        <p:spPr/>
        <p:txBody>
          <a:bodyPr/>
          <a:lstStyle/>
          <a:p>
            <a:r>
              <a:rPr lang="bg-BG" altLang="cs-CZ" dirty="0"/>
              <a:t>16.12.2021</a:t>
            </a:r>
            <a:endParaRPr lang="cs-CZ" altLang="cs-CZ" dirty="0"/>
          </a:p>
        </p:txBody>
      </p:sp>
      <p:sp>
        <p:nvSpPr>
          <p:cNvPr id="5" name="Footer Placeholder 4">
            <a:extLst>
              <a:ext uri="{FF2B5EF4-FFF2-40B4-BE49-F238E27FC236}">
                <a16:creationId xmlns:a16="http://schemas.microsoft.com/office/drawing/2014/main" id="{AF1E714B-16FB-4B54-A5D4-279FA18AA0FF}"/>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7E4D9FE6-FD6F-44E7-8687-3AE1837D1388}"/>
              </a:ext>
            </a:extLst>
          </p:cNvPr>
          <p:cNvSpPr>
            <a:spLocks noGrp="1"/>
          </p:cNvSpPr>
          <p:nvPr>
            <p:ph type="sldNum" sz="quarter" idx="12"/>
          </p:nvPr>
        </p:nvSpPr>
        <p:spPr/>
        <p:txBody>
          <a:bodyPr/>
          <a:lstStyle/>
          <a:p>
            <a:fld id="{D0D7D282-14F6-45FE-BD60-B6FD62E148CD}" type="slidenum">
              <a:rPr lang="cs-CZ" altLang="cs-CZ" smtClean="0"/>
              <a:t>16</a:t>
            </a:fld>
            <a:endParaRPr lang="cs-CZ" altLang="cs-CZ"/>
          </a:p>
        </p:txBody>
      </p:sp>
      <p:pic>
        <p:nvPicPr>
          <p:cNvPr id="7" name="Picture 6">
            <a:extLst>
              <a:ext uri="{FF2B5EF4-FFF2-40B4-BE49-F238E27FC236}">
                <a16:creationId xmlns:a16="http://schemas.microsoft.com/office/drawing/2014/main" id="{692CDE6D-A92D-4B0E-8B57-BEC6C985DE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346055" y="984241"/>
            <a:ext cx="3463369" cy="1682767"/>
          </a:xfrm>
          <a:prstGeom prst="rect">
            <a:avLst/>
          </a:prstGeom>
        </p:spPr>
      </p:pic>
      <p:pic>
        <p:nvPicPr>
          <p:cNvPr id="9" name="Picture 8">
            <a:extLst>
              <a:ext uri="{FF2B5EF4-FFF2-40B4-BE49-F238E27FC236}">
                <a16:creationId xmlns:a16="http://schemas.microsoft.com/office/drawing/2014/main" id="{A8EDF8ED-08D4-4870-A025-A33500CF40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6916" y="4352278"/>
            <a:ext cx="3187083" cy="2124722"/>
          </a:xfrm>
          <a:prstGeom prst="rect">
            <a:avLst/>
          </a:prstGeom>
        </p:spPr>
      </p:pic>
      <p:pic>
        <p:nvPicPr>
          <p:cNvPr id="11" name="Picture 10">
            <a:extLst>
              <a:ext uri="{FF2B5EF4-FFF2-40B4-BE49-F238E27FC236}">
                <a16:creationId xmlns:a16="http://schemas.microsoft.com/office/drawing/2014/main" id="{ED76B315-84BC-4579-A84C-FF210B0268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1233" y="4778730"/>
            <a:ext cx="2171700" cy="1447800"/>
          </a:xfrm>
          <a:prstGeom prst="rect">
            <a:avLst/>
          </a:prstGeom>
        </p:spPr>
      </p:pic>
    </p:spTree>
    <p:extLst>
      <p:ext uri="{BB962C8B-B14F-4D97-AF65-F5344CB8AC3E}">
        <p14:creationId xmlns:p14="http://schemas.microsoft.com/office/powerpoint/2010/main" val="89605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313E4E-BED1-431F-A3BC-BDD1660D0826}"/>
              </a:ext>
            </a:extLst>
          </p:cNvPr>
          <p:cNvSpPr>
            <a:spLocks noGrp="1"/>
          </p:cNvSpPr>
          <p:nvPr>
            <p:ph idx="1"/>
          </p:nvPr>
        </p:nvSpPr>
        <p:spPr/>
        <p:txBody>
          <a:bodyPr>
            <a:normAutofit/>
          </a:bodyPr>
          <a:lstStyle/>
          <a:p>
            <a:pPr marL="342900" lvl="0" indent="-342900" algn="just">
              <a:spcAft>
                <a:spcPts val="600"/>
              </a:spcAft>
              <a:buFont typeface="Symbol" panose="05050102010706020507" pitchFamily="18" charset="2"/>
              <a:buChar char=""/>
              <a:tabLst>
                <a:tab pos="408940" algn="l"/>
              </a:tabLst>
            </a:pPr>
            <a:r>
              <a:rPr lang="bg-BG" sz="1900" dirty="0">
                <a:solidFill>
                  <a:srgbClr val="7030A0"/>
                </a:solidFill>
                <a:effectLst/>
                <a:latin typeface="Trebuchet MS" panose="020B0603020202020204" pitchFamily="34" charset="0"/>
                <a:ea typeface="Times New Roman" panose="02020603050405020304" pitchFamily="18" charset="0"/>
                <a:cs typeface="Symbol" panose="05050102010706020507" pitchFamily="18" charset="2"/>
              </a:rPr>
              <a:t>Наличие на новопостроени или реновирани туристически средства за настаняване</a:t>
            </a:r>
            <a:endParaRPr lang="en-GB" sz="1900" dirty="0">
              <a:solidFill>
                <a:srgbClr val="7030A0"/>
              </a:solidFill>
              <a:effectLst/>
              <a:latin typeface="Trebuchet MS" panose="020B0603020202020204" pitchFamily="34" charset="0"/>
              <a:ea typeface="Times New Roman" panose="02020603050405020304" pitchFamily="18" charset="0"/>
              <a:cs typeface="Symbol" panose="05050102010706020507" pitchFamily="18" charset="2"/>
            </a:endParaRPr>
          </a:p>
          <a:p>
            <a:pPr marL="342900" lvl="0" indent="-342900" algn="just">
              <a:spcAft>
                <a:spcPts val="600"/>
              </a:spcAft>
              <a:buFont typeface="Symbol" panose="05050102010706020507" pitchFamily="18" charset="2"/>
              <a:buChar char=""/>
              <a:tabLst>
                <a:tab pos="408940" algn="l"/>
              </a:tabLst>
            </a:pPr>
            <a:r>
              <a:rPr lang="bg-BG" sz="1900" dirty="0">
                <a:solidFill>
                  <a:srgbClr val="FFC000"/>
                </a:solidFill>
                <a:effectLst/>
                <a:latin typeface="Trebuchet MS" panose="020B0603020202020204" pitchFamily="34" charset="0"/>
                <a:ea typeface="Times New Roman" panose="02020603050405020304" pitchFamily="18" charset="0"/>
                <a:cs typeface="Symbol" panose="05050102010706020507" pitchFamily="18" charset="2"/>
              </a:rPr>
              <a:t>Национална кухня &amp; </a:t>
            </a:r>
            <a:r>
              <a:rPr lang="bg-BG" sz="1900" dirty="0">
                <a:solidFill>
                  <a:srgbClr val="FFC000"/>
                </a:solidFill>
                <a:latin typeface="Trebuchet MS" panose="020B0603020202020204" pitchFamily="34" charset="0"/>
                <a:ea typeface="Times New Roman" panose="02020603050405020304" pitchFamily="18" charset="0"/>
                <a:cs typeface="Symbol" panose="05050102010706020507" pitchFamily="18" charset="2"/>
              </a:rPr>
              <a:t>отлични местни регионални </a:t>
            </a:r>
            <a:r>
              <a:rPr lang="bg-BG" sz="1900" dirty="0">
                <a:solidFill>
                  <a:srgbClr val="FFC000"/>
                </a:solidFill>
                <a:effectLst/>
                <a:latin typeface="Trebuchet MS" panose="020B0603020202020204" pitchFamily="34" charset="0"/>
                <a:ea typeface="Times New Roman" panose="02020603050405020304" pitchFamily="18" charset="0"/>
                <a:cs typeface="Symbol" panose="05050102010706020507" pitchFamily="18" charset="2"/>
              </a:rPr>
              <a:t>вина</a:t>
            </a:r>
          </a:p>
          <a:p>
            <a:pPr marL="342900" lvl="0" indent="-342900" algn="just">
              <a:spcAft>
                <a:spcPts val="600"/>
              </a:spcAft>
              <a:buFont typeface="Symbol" panose="05050102010706020507" pitchFamily="18" charset="2"/>
              <a:buChar char=""/>
              <a:tabLst>
                <a:tab pos="408940" algn="l"/>
              </a:tabLst>
            </a:pPr>
            <a:endParaRPr lang="en-GB" sz="1900" dirty="0">
              <a:solidFill>
                <a:srgbClr val="FFC000"/>
              </a:solidFill>
              <a:effectLst/>
              <a:latin typeface="Times New Roman" panose="02020603050405020304" pitchFamily="18" charset="0"/>
              <a:ea typeface="Times New Roman" panose="02020603050405020304" pitchFamily="18" charset="0"/>
              <a:cs typeface="Symbol" panose="05050102010706020507" pitchFamily="18" charset="2"/>
            </a:endParaRPr>
          </a:p>
          <a:p>
            <a:pPr marL="0" indent="0">
              <a:buNone/>
            </a:pPr>
            <a:endParaRPr lang="en-GB" dirty="0"/>
          </a:p>
        </p:txBody>
      </p:sp>
      <p:sp>
        <p:nvSpPr>
          <p:cNvPr id="4" name="Date Placeholder 3">
            <a:extLst>
              <a:ext uri="{FF2B5EF4-FFF2-40B4-BE49-F238E27FC236}">
                <a16:creationId xmlns:a16="http://schemas.microsoft.com/office/drawing/2014/main" id="{6342931E-241E-4C35-A7AC-AE7B245EC344}"/>
              </a:ext>
            </a:extLst>
          </p:cNvPr>
          <p:cNvSpPr>
            <a:spLocks noGrp="1"/>
          </p:cNvSpPr>
          <p:nvPr>
            <p:ph type="dt" sz="half" idx="10"/>
          </p:nvPr>
        </p:nvSpPr>
        <p:spPr/>
        <p:txBody>
          <a:bodyPr/>
          <a:lstStyle/>
          <a:p>
            <a:r>
              <a:rPr lang="bg-BG" altLang="cs-CZ" dirty="0"/>
              <a:t>16.12.2021</a:t>
            </a:r>
            <a:endParaRPr lang="cs-CZ" altLang="cs-CZ" dirty="0"/>
          </a:p>
        </p:txBody>
      </p:sp>
      <p:sp>
        <p:nvSpPr>
          <p:cNvPr id="5" name="Footer Placeholder 4">
            <a:extLst>
              <a:ext uri="{FF2B5EF4-FFF2-40B4-BE49-F238E27FC236}">
                <a16:creationId xmlns:a16="http://schemas.microsoft.com/office/drawing/2014/main" id="{76865015-020B-4451-A2DB-894DC51DE315}"/>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AC02A7B5-2332-4803-A699-B541BA7BA7A9}"/>
              </a:ext>
            </a:extLst>
          </p:cNvPr>
          <p:cNvSpPr>
            <a:spLocks noGrp="1"/>
          </p:cNvSpPr>
          <p:nvPr>
            <p:ph type="sldNum" sz="quarter" idx="12"/>
          </p:nvPr>
        </p:nvSpPr>
        <p:spPr/>
        <p:txBody>
          <a:bodyPr/>
          <a:lstStyle/>
          <a:p>
            <a:fld id="{D0D7D282-14F6-45FE-BD60-B6FD62E148CD}" type="slidenum">
              <a:rPr lang="cs-CZ" altLang="cs-CZ" smtClean="0"/>
              <a:t>17</a:t>
            </a:fld>
            <a:endParaRPr lang="cs-CZ" altLang="cs-CZ"/>
          </a:p>
        </p:txBody>
      </p:sp>
      <p:pic>
        <p:nvPicPr>
          <p:cNvPr id="7" name="Picture 6">
            <a:extLst>
              <a:ext uri="{FF2B5EF4-FFF2-40B4-BE49-F238E27FC236}">
                <a16:creationId xmlns:a16="http://schemas.microsoft.com/office/drawing/2014/main" id="{40E05165-2E07-4A06-827A-774752F49B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38587" y="3519211"/>
            <a:ext cx="3189302" cy="2126201"/>
          </a:xfrm>
          <a:prstGeom prst="rect">
            <a:avLst/>
          </a:prstGeom>
        </p:spPr>
      </p:pic>
      <p:pic>
        <p:nvPicPr>
          <p:cNvPr id="9" name="Picture 8">
            <a:extLst>
              <a:ext uri="{FF2B5EF4-FFF2-40B4-BE49-F238E27FC236}">
                <a16:creationId xmlns:a16="http://schemas.microsoft.com/office/drawing/2014/main" id="{8CFA1D2A-E602-4889-B0D1-6B492DE5E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320" y="2987660"/>
            <a:ext cx="2494625" cy="1663083"/>
          </a:xfrm>
          <a:prstGeom prst="rect">
            <a:avLst/>
          </a:prstGeom>
        </p:spPr>
      </p:pic>
      <p:pic>
        <p:nvPicPr>
          <p:cNvPr id="11" name="Picture 10">
            <a:extLst>
              <a:ext uri="{FF2B5EF4-FFF2-40B4-BE49-F238E27FC236}">
                <a16:creationId xmlns:a16="http://schemas.microsoft.com/office/drawing/2014/main" id="{C60921FA-C5C9-4919-9933-D17B4CD653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2830" y="4162886"/>
            <a:ext cx="3471169" cy="2314113"/>
          </a:xfrm>
          <a:prstGeom prst="rect">
            <a:avLst/>
          </a:prstGeom>
        </p:spPr>
      </p:pic>
      <p:pic>
        <p:nvPicPr>
          <p:cNvPr id="13" name="Picture 12">
            <a:extLst>
              <a:ext uri="{FF2B5EF4-FFF2-40B4-BE49-F238E27FC236}">
                <a16:creationId xmlns:a16="http://schemas.microsoft.com/office/drawing/2014/main" id="{A69E3D48-5E2D-4986-8F00-A84BB69766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2065" y="4650743"/>
            <a:ext cx="2610035" cy="1740023"/>
          </a:xfrm>
          <a:prstGeom prst="rect">
            <a:avLst/>
          </a:prstGeom>
        </p:spPr>
      </p:pic>
      <p:pic>
        <p:nvPicPr>
          <p:cNvPr id="15" name="Picture 14">
            <a:extLst>
              <a:ext uri="{FF2B5EF4-FFF2-40B4-BE49-F238E27FC236}">
                <a16:creationId xmlns:a16="http://schemas.microsoft.com/office/drawing/2014/main" id="{EB452B28-4B97-4E68-842D-3F11696CE4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5289" y="2925146"/>
            <a:ext cx="2485748" cy="1657165"/>
          </a:xfrm>
          <a:prstGeom prst="rect">
            <a:avLst/>
          </a:prstGeom>
        </p:spPr>
      </p:pic>
    </p:spTree>
    <p:extLst>
      <p:ext uri="{BB962C8B-B14F-4D97-AF65-F5344CB8AC3E}">
        <p14:creationId xmlns:p14="http://schemas.microsoft.com/office/powerpoint/2010/main" val="3976716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5AB6DE-8EC1-4EF5-9B39-16CA69D7510E}"/>
              </a:ext>
            </a:extLst>
          </p:cNvPr>
          <p:cNvSpPr>
            <a:spLocks noGrp="1"/>
          </p:cNvSpPr>
          <p:nvPr>
            <p:ph idx="1"/>
          </p:nvPr>
        </p:nvSpPr>
        <p:spPr>
          <a:xfrm>
            <a:off x="628650" y="1376039"/>
            <a:ext cx="7886700" cy="4800924"/>
          </a:xfrm>
        </p:spPr>
        <p:txBody>
          <a:bodyPr>
            <a:normAutofit/>
          </a:bodyPr>
          <a:lstStyle/>
          <a:p>
            <a:pPr algn="just">
              <a:lnSpc>
                <a:spcPct val="150000"/>
              </a:lnSpc>
            </a:pPr>
            <a:r>
              <a:rPr lang="ru-RU" sz="1900" dirty="0">
                <a:effectLst/>
                <a:latin typeface="Trebuchet MS" panose="020B0603020202020204" pitchFamily="34" charset="0"/>
                <a:ea typeface="SimSun" panose="02010600030101010101" pitchFamily="2" charset="-122"/>
              </a:rPr>
              <a:t>Област Видин има потенциал за развитие на следните видове туризъм и туристически маршрути:</a:t>
            </a:r>
            <a:endParaRPr lang="en-GB" sz="1900" dirty="0">
              <a:effectLst/>
              <a:latin typeface="Trebuchet MS" panose="020B0603020202020204" pitchFamily="34" charset="0"/>
              <a:ea typeface="SimSun" panose="02010600030101010101" pitchFamily="2" charset="-122"/>
            </a:endParaRPr>
          </a:p>
          <a:p>
            <a:pPr marL="342900" lvl="0" indent="-342900" algn="just">
              <a:lnSpc>
                <a:spcPct val="150000"/>
              </a:lnSpc>
              <a:spcAft>
                <a:spcPts val="600"/>
              </a:spcAft>
              <a:buFont typeface="+mj-lt"/>
              <a:buAutoNum type="arabicPeriod"/>
              <a:tabLst>
                <a:tab pos="678180" algn="l"/>
                <a:tab pos="765810" algn="l"/>
              </a:tabLst>
            </a:pPr>
            <a:r>
              <a:rPr lang="bg-BG" sz="1900" b="1" dirty="0">
                <a:solidFill>
                  <a:srgbClr val="FFC000"/>
                </a:solidFill>
                <a:effectLst/>
                <a:latin typeface="Trebuchet MS" panose="020B0603020202020204" pitchFamily="34" charset="0"/>
                <a:ea typeface="Times New Roman" panose="02020603050405020304" pitchFamily="18" charset="0"/>
              </a:rPr>
              <a:t>Културен туризъм &amp; Туризъм на исторически и археологически забележителности</a:t>
            </a:r>
          </a:p>
          <a:p>
            <a:pPr marL="0" lvl="0" indent="0" algn="just">
              <a:lnSpc>
                <a:spcPct val="150000"/>
              </a:lnSpc>
              <a:spcAft>
                <a:spcPts val="600"/>
              </a:spcAft>
              <a:buNone/>
              <a:tabLst>
                <a:tab pos="678180" algn="l"/>
                <a:tab pos="759460" algn="l"/>
              </a:tabLst>
            </a:pP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Date Placeholder 3">
            <a:extLst>
              <a:ext uri="{FF2B5EF4-FFF2-40B4-BE49-F238E27FC236}">
                <a16:creationId xmlns:a16="http://schemas.microsoft.com/office/drawing/2014/main" id="{9428855A-F1B6-430B-A476-F2F1DBC2C69B}"/>
              </a:ext>
            </a:extLst>
          </p:cNvPr>
          <p:cNvSpPr>
            <a:spLocks noGrp="1"/>
          </p:cNvSpPr>
          <p:nvPr>
            <p:ph type="dt" sz="half" idx="10"/>
          </p:nvPr>
        </p:nvSpPr>
        <p:spPr/>
        <p:txBody>
          <a:bodyPr/>
          <a:lstStyle/>
          <a:p>
            <a:r>
              <a:rPr lang="bg-BG" altLang="cs-CZ" dirty="0"/>
              <a:t>16.12.2021</a:t>
            </a:r>
            <a:endParaRPr lang="cs-CZ" altLang="cs-CZ" dirty="0"/>
          </a:p>
        </p:txBody>
      </p:sp>
      <p:sp>
        <p:nvSpPr>
          <p:cNvPr id="5" name="Footer Placeholder 4">
            <a:extLst>
              <a:ext uri="{FF2B5EF4-FFF2-40B4-BE49-F238E27FC236}">
                <a16:creationId xmlns:a16="http://schemas.microsoft.com/office/drawing/2014/main" id="{41276429-A78B-445F-85BB-03113EF7642E}"/>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AAE92E2E-15A9-4A05-A1A0-863B4E020BFF}"/>
              </a:ext>
            </a:extLst>
          </p:cNvPr>
          <p:cNvSpPr>
            <a:spLocks noGrp="1"/>
          </p:cNvSpPr>
          <p:nvPr>
            <p:ph type="sldNum" sz="quarter" idx="12"/>
          </p:nvPr>
        </p:nvSpPr>
        <p:spPr/>
        <p:txBody>
          <a:bodyPr/>
          <a:lstStyle/>
          <a:p>
            <a:fld id="{D0D7D282-14F6-45FE-BD60-B6FD62E148CD}" type="slidenum">
              <a:rPr lang="cs-CZ" altLang="cs-CZ" smtClean="0"/>
              <a:t>18</a:t>
            </a:fld>
            <a:endParaRPr lang="cs-CZ" altLang="cs-CZ"/>
          </a:p>
        </p:txBody>
      </p:sp>
      <p:pic>
        <p:nvPicPr>
          <p:cNvPr id="7" name="Picture 6">
            <a:extLst>
              <a:ext uri="{FF2B5EF4-FFF2-40B4-BE49-F238E27FC236}">
                <a16:creationId xmlns:a16="http://schemas.microsoft.com/office/drawing/2014/main" id="{11A8DB40-01F6-45F4-9ECE-B639821534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089124" y="3500020"/>
            <a:ext cx="3528873" cy="2352582"/>
          </a:xfrm>
          <a:prstGeom prst="rect">
            <a:avLst/>
          </a:prstGeom>
        </p:spPr>
      </p:pic>
      <p:pic>
        <p:nvPicPr>
          <p:cNvPr id="9" name="Picture 8">
            <a:extLst>
              <a:ext uri="{FF2B5EF4-FFF2-40B4-BE49-F238E27FC236}">
                <a16:creationId xmlns:a16="http://schemas.microsoft.com/office/drawing/2014/main" id="{0F7B5584-E172-4202-9E8C-A8518B4FE7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9675"/>
            <a:ext cx="3589908" cy="2393272"/>
          </a:xfrm>
          <a:prstGeom prst="rect">
            <a:avLst/>
          </a:prstGeom>
        </p:spPr>
      </p:pic>
      <p:pic>
        <p:nvPicPr>
          <p:cNvPr id="11" name="Picture 10">
            <a:extLst>
              <a:ext uri="{FF2B5EF4-FFF2-40B4-BE49-F238E27FC236}">
                <a16:creationId xmlns:a16="http://schemas.microsoft.com/office/drawing/2014/main" id="{24FFF2BE-8540-4098-B541-6C61A7254B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5356" y="4003829"/>
            <a:ext cx="3166230" cy="2110820"/>
          </a:xfrm>
          <a:prstGeom prst="rect">
            <a:avLst/>
          </a:prstGeom>
        </p:spPr>
      </p:pic>
    </p:spTree>
    <p:extLst>
      <p:ext uri="{BB962C8B-B14F-4D97-AF65-F5344CB8AC3E}">
        <p14:creationId xmlns:p14="http://schemas.microsoft.com/office/powerpoint/2010/main" val="778276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36CA7B-1D36-4A03-A114-F138B3D78FE4}"/>
              </a:ext>
            </a:extLst>
          </p:cNvPr>
          <p:cNvSpPr>
            <a:spLocks noGrp="1"/>
          </p:cNvSpPr>
          <p:nvPr>
            <p:ph idx="1"/>
          </p:nvPr>
        </p:nvSpPr>
        <p:spPr/>
        <p:txBody>
          <a:bodyPr/>
          <a:lstStyle/>
          <a:p>
            <a:pPr marL="0" lvl="0" indent="0" algn="just">
              <a:lnSpc>
                <a:spcPct val="150000"/>
              </a:lnSpc>
              <a:spcAft>
                <a:spcPts val="600"/>
              </a:spcAft>
              <a:buNone/>
              <a:tabLst>
                <a:tab pos="678180" algn="l"/>
                <a:tab pos="765810" algn="l"/>
              </a:tabLst>
            </a:pPr>
            <a:r>
              <a:rPr lang="bg-BG" sz="2400" b="1" dirty="0">
                <a:solidFill>
                  <a:srgbClr val="92D050"/>
                </a:solidFill>
                <a:effectLst/>
                <a:latin typeface="Trebuchet MS" panose="020B0603020202020204" pitchFamily="34" charset="0"/>
                <a:ea typeface="Times New Roman" panose="02020603050405020304" pitchFamily="18" charset="0"/>
              </a:rPr>
              <a:t>2. Еко туризъм</a:t>
            </a:r>
          </a:p>
          <a:p>
            <a:pPr marL="0" lvl="0" indent="0" algn="just">
              <a:lnSpc>
                <a:spcPct val="150000"/>
              </a:lnSpc>
              <a:spcAft>
                <a:spcPts val="600"/>
              </a:spcAft>
              <a:buNone/>
              <a:tabLst>
                <a:tab pos="678180" algn="l"/>
                <a:tab pos="765810" algn="l"/>
              </a:tabLst>
            </a:pPr>
            <a:endParaRPr lang="en-GB" sz="2400" dirty="0">
              <a:solidFill>
                <a:srgbClr val="92D050"/>
              </a:solidFill>
              <a:effectLst/>
              <a:latin typeface="Trebuchet MS" panose="020B0603020202020204" pitchFamily="34" charset="0"/>
              <a:ea typeface="Times New Roman" panose="02020603050405020304" pitchFamily="18" charset="0"/>
            </a:endParaRPr>
          </a:p>
          <a:p>
            <a:endParaRPr lang="en-GB" dirty="0"/>
          </a:p>
        </p:txBody>
      </p:sp>
      <p:sp>
        <p:nvSpPr>
          <p:cNvPr id="4" name="Date Placeholder 3">
            <a:extLst>
              <a:ext uri="{FF2B5EF4-FFF2-40B4-BE49-F238E27FC236}">
                <a16:creationId xmlns:a16="http://schemas.microsoft.com/office/drawing/2014/main" id="{4D76AA93-6D19-4D81-8BEE-79327F5E6970}"/>
              </a:ext>
            </a:extLst>
          </p:cNvPr>
          <p:cNvSpPr>
            <a:spLocks noGrp="1"/>
          </p:cNvSpPr>
          <p:nvPr>
            <p:ph type="dt" sz="half" idx="10"/>
          </p:nvPr>
        </p:nvSpPr>
        <p:spPr/>
        <p:txBody>
          <a:bodyPr/>
          <a:lstStyle/>
          <a:p>
            <a:r>
              <a:rPr lang="bg-BG" altLang="cs-CZ" dirty="0"/>
              <a:t>16.12.2021</a:t>
            </a:r>
            <a:endParaRPr lang="cs-CZ" altLang="cs-CZ" dirty="0"/>
          </a:p>
        </p:txBody>
      </p:sp>
      <p:sp>
        <p:nvSpPr>
          <p:cNvPr id="5" name="Footer Placeholder 4">
            <a:extLst>
              <a:ext uri="{FF2B5EF4-FFF2-40B4-BE49-F238E27FC236}">
                <a16:creationId xmlns:a16="http://schemas.microsoft.com/office/drawing/2014/main" id="{952A3F91-65F1-4F88-8874-5CD301C68509}"/>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BE8B3B35-2E89-4751-8A5A-4749041BE64D}"/>
              </a:ext>
            </a:extLst>
          </p:cNvPr>
          <p:cNvSpPr>
            <a:spLocks noGrp="1"/>
          </p:cNvSpPr>
          <p:nvPr>
            <p:ph type="sldNum" sz="quarter" idx="12"/>
          </p:nvPr>
        </p:nvSpPr>
        <p:spPr/>
        <p:txBody>
          <a:bodyPr/>
          <a:lstStyle/>
          <a:p>
            <a:fld id="{D0D7D282-14F6-45FE-BD60-B6FD62E148CD}" type="slidenum">
              <a:rPr lang="cs-CZ" altLang="cs-CZ" smtClean="0"/>
              <a:t>19</a:t>
            </a:fld>
            <a:endParaRPr lang="cs-CZ" altLang="cs-CZ"/>
          </a:p>
        </p:txBody>
      </p:sp>
      <p:pic>
        <p:nvPicPr>
          <p:cNvPr id="8" name="Picture 7">
            <a:extLst>
              <a:ext uri="{FF2B5EF4-FFF2-40B4-BE49-F238E27FC236}">
                <a16:creationId xmlns:a16="http://schemas.microsoft.com/office/drawing/2014/main" id="{0A14B63D-2F3C-4C62-B585-8325B318E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7824" y="3803526"/>
            <a:ext cx="3906175" cy="2197223"/>
          </a:xfrm>
          <a:prstGeom prst="rect">
            <a:avLst/>
          </a:prstGeom>
        </p:spPr>
      </p:pic>
      <p:pic>
        <p:nvPicPr>
          <p:cNvPr id="10" name="Picture 9">
            <a:extLst>
              <a:ext uri="{FF2B5EF4-FFF2-40B4-BE49-F238E27FC236}">
                <a16:creationId xmlns:a16="http://schemas.microsoft.com/office/drawing/2014/main" id="{D5439745-4EB0-4232-98C4-B5703EC0FD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839" y="2501467"/>
            <a:ext cx="3906176" cy="2604117"/>
          </a:xfrm>
          <a:prstGeom prst="rect">
            <a:avLst/>
          </a:prstGeom>
        </p:spPr>
      </p:pic>
      <p:pic>
        <p:nvPicPr>
          <p:cNvPr id="12" name="Picture 11">
            <a:extLst>
              <a:ext uri="{FF2B5EF4-FFF2-40B4-BE49-F238E27FC236}">
                <a16:creationId xmlns:a16="http://schemas.microsoft.com/office/drawing/2014/main" id="{89DA16ED-F4C9-40A7-961E-948964B1B2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3388" y="493451"/>
            <a:ext cx="4403324" cy="2935549"/>
          </a:xfrm>
          <a:prstGeom prst="rect">
            <a:avLst/>
          </a:prstGeom>
        </p:spPr>
      </p:pic>
    </p:spTree>
    <p:extLst>
      <p:ext uri="{BB962C8B-B14F-4D97-AF65-F5344CB8AC3E}">
        <p14:creationId xmlns:p14="http://schemas.microsoft.com/office/powerpoint/2010/main" val="3484548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zövegdoboz 8">
            <a:extLst>
              <a:ext uri="{FF2B5EF4-FFF2-40B4-BE49-F238E27FC236}">
                <a16:creationId xmlns:a16="http://schemas.microsoft.com/office/drawing/2014/main" id="{58687C18-096D-42EB-BE80-BBE161FE4BC3}"/>
              </a:ext>
            </a:extLst>
          </p:cNvPr>
          <p:cNvSpPr txBox="1"/>
          <p:nvPr/>
        </p:nvSpPr>
        <p:spPr>
          <a:xfrm>
            <a:off x="628650" y="1825625"/>
            <a:ext cx="7886700" cy="4351338"/>
          </a:xfrm>
          <a:prstGeom prst="rect">
            <a:avLst/>
          </a:prstGeom>
        </p:spPr>
        <p:txBody>
          <a:bodyPr vert="horz" lIns="91440" tIns="45720" rIns="91440" bIns="45720" numCol="1" rtlCol="0">
            <a:normAutofit/>
          </a:bodyPr>
          <a:lstStyle/>
          <a:p>
            <a:pPr algn="just">
              <a:lnSpc>
                <a:spcPct val="150000"/>
              </a:lnSpc>
            </a:pPr>
            <a:r>
              <a:rPr lang="bg-BG" sz="1800" dirty="0">
                <a:solidFill>
                  <a:srgbClr val="00B0F0"/>
                </a:solidFill>
                <a:effectLst/>
                <a:latin typeface="Trebuchet MS" panose="020B0603020202020204" pitchFamily="34" charset="0"/>
                <a:ea typeface="SimSun" panose="02010600030101010101" pitchFamily="2" charset="-122"/>
              </a:rPr>
              <a:t>Област Видин </a:t>
            </a:r>
            <a:r>
              <a:rPr lang="bg-BG" sz="1800" dirty="0">
                <a:effectLst/>
                <a:latin typeface="Trebuchet MS" panose="020B0603020202020204" pitchFamily="34" charset="0"/>
                <a:ea typeface="SimSun" panose="02010600030101010101" pitchFamily="2" charset="-122"/>
              </a:rPr>
              <a:t>е район, който притежава </a:t>
            </a:r>
            <a:r>
              <a:rPr lang="bg-BG" sz="1800" i="1" dirty="0">
                <a:solidFill>
                  <a:srgbClr val="00B0F0"/>
                </a:solidFill>
                <a:effectLst/>
                <a:latin typeface="Trebuchet MS" panose="020B0603020202020204" pitchFamily="34" charset="0"/>
                <a:ea typeface="SimSun" panose="02010600030101010101" pitchFamily="2" charset="-122"/>
              </a:rPr>
              <a:t>естествени природни, исторически и културни дадености.</a:t>
            </a:r>
            <a:r>
              <a:rPr lang="bg-BG" sz="1800" dirty="0">
                <a:effectLst/>
                <a:latin typeface="Trebuchet MS" panose="020B0603020202020204" pitchFamily="34" charset="0"/>
                <a:ea typeface="SimSun" panose="02010600030101010101" pitchFamily="2" charset="-122"/>
              </a:rPr>
              <a:t> Разнообразието от </a:t>
            </a:r>
            <a:r>
              <a:rPr lang="bg-BG" sz="1800" i="1" dirty="0">
                <a:solidFill>
                  <a:srgbClr val="92D050"/>
                </a:solidFill>
                <a:effectLst/>
                <a:latin typeface="Trebuchet MS" panose="020B0603020202020204" pitchFamily="34" charset="0"/>
                <a:ea typeface="SimSun" panose="02010600030101010101" pitchFamily="2" charset="-122"/>
              </a:rPr>
              <a:t>природни феномени</a:t>
            </a:r>
            <a:r>
              <a:rPr lang="bg-BG" sz="1800" dirty="0">
                <a:effectLst/>
                <a:latin typeface="Trebuchet MS" panose="020B0603020202020204" pitchFamily="34" charset="0"/>
                <a:ea typeface="SimSun" panose="02010600030101010101" pitchFamily="2" charset="-122"/>
              </a:rPr>
              <a:t>, </a:t>
            </a:r>
            <a:r>
              <a:rPr lang="bg-BG" sz="1800" i="1" dirty="0">
                <a:solidFill>
                  <a:srgbClr val="FFC000"/>
                </a:solidFill>
                <a:effectLst/>
                <a:latin typeface="Trebuchet MS" panose="020B0603020202020204" pitchFamily="34" charset="0"/>
                <a:ea typeface="SimSun" panose="02010600030101010101" pitchFamily="2" charset="-122"/>
              </a:rPr>
              <a:t>добре уредените музеи и богатството от паметниците на културно-историческото наследство </a:t>
            </a:r>
            <a:r>
              <a:rPr lang="bg-BG" sz="1800" dirty="0">
                <a:effectLst/>
                <a:latin typeface="Trebuchet MS" panose="020B0603020202020204" pitchFamily="34" charset="0"/>
                <a:ea typeface="SimSun" panose="02010600030101010101" pitchFamily="2" charset="-122"/>
              </a:rPr>
              <a:t>са предпоставка и добра база за развитие на вътрешен и международен туризъм, особено в областта на </a:t>
            </a:r>
            <a:r>
              <a:rPr lang="bg-BG" sz="1800" dirty="0">
                <a:solidFill>
                  <a:srgbClr val="92D050"/>
                </a:solidFill>
                <a:effectLst/>
                <a:latin typeface="Trebuchet MS" panose="020B0603020202020204" pitchFamily="34" charset="0"/>
                <a:ea typeface="SimSun" panose="02010600030101010101" pitchFamily="2" charset="-122"/>
              </a:rPr>
              <a:t>екологичния</a:t>
            </a:r>
            <a:r>
              <a:rPr lang="bg-BG" sz="1800" dirty="0">
                <a:effectLst/>
                <a:latin typeface="Trebuchet MS" panose="020B0603020202020204" pitchFamily="34" charset="0"/>
                <a:ea typeface="SimSun" panose="02010600030101010101" pitchFamily="2" charset="-122"/>
              </a:rPr>
              <a:t>, </a:t>
            </a:r>
            <a:r>
              <a:rPr lang="bg-BG" sz="1800" dirty="0">
                <a:solidFill>
                  <a:srgbClr val="FF0000"/>
                </a:solidFill>
                <a:effectLst/>
                <a:latin typeface="Trebuchet MS" panose="020B0603020202020204" pitchFamily="34" charset="0"/>
                <a:ea typeface="SimSun" panose="02010600030101010101" pitchFamily="2" charset="-122"/>
              </a:rPr>
              <a:t>селския</a:t>
            </a:r>
            <a:r>
              <a:rPr lang="bg-BG" sz="1800" dirty="0">
                <a:effectLst/>
                <a:latin typeface="Trebuchet MS" panose="020B0603020202020204" pitchFamily="34" charset="0"/>
                <a:ea typeface="SimSun" panose="02010600030101010101" pitchFamily="2" charset="-122"/>
              </a:rPr>
              <a:t> и </a:t>
            </a:r>
            <a:r>
              <a:rPr lang="bg-BG" sz="1800" dirty="0">
                <a:solidFill>
                  <a:schemeClr val="accent2">
                    <a:lumMod val="60000"/>
                    <a:lumOff val="40000"/>
                  </a:schemeClr>
                </a:solidFill>
                <a:effectLst/>
                <a:latin typeface="Trebuchet MS" panose="020B0603020202020204" pitchFamily="34" charset="0"/>
                <a:ea typeface="SimSun" panose="02010600030101010101" pitchFamily="2" charset="-122"/>
              </a:rPr>
              <a:t>културния туризъм</a:t>
            </a:r>
            <a:r>
              <a:rPr lang="bg-BG" sz="1800" dirty="0">
                <a:effectLst/>
                <a:latin typeface="Trebuchet MS" panose="020B0603020202020204" pitchFamily="34" charset="0"/>
                <a:ea typeface="SimSun" panose="02010600030101010101" pitchFamily="2" charset="-122"/>
              </a:rPr>
              <a:t>. </a:t>
            </a:r>
          </a:p>
          <a:p>
            <a:pPr algn="just">
              <a:lnSpc>
                <a:spcPct val="150000"/>
              </a:lnSpc>
            </a:pPr>
            <a:r>
              <a:rPr lang="bg-BG" sz="1800" dirty="0">
                <a:effectLst/>
                <a:latin typeface="Trebuchet MS" panose="020B0603020202020204" pitchFamily="34" charset="0"/>
                <a:ea typeface="SimSun" panose="02010600030101010101" pitchFamily="2" charset="-122"/>
              </a:rPr>
              <a:t>Областта има голям потенциал за развитие, тъй като до момента все още не е обременена от масово строителство на големи туристически комплекси, което спомага за запазване на автентичността на региона.</a:t>
            </a:r>
            <a:endParaRPr lang="en-GB" sz="1800" dirty="0">
              <a:effectLst/>
              <a:latin typeface="Trebuchet MS" panose="020B0603020202020204" pitchFamily="34" charset="0"/>
              <a:ea typeface="SimSun" panose="02010600030101010101" pitchFamily="2" charset="-122"/>
            </a:endParaRPr>
          </a:p>
        </p:txBody>
      </p:sp>
      <p:sp>
        <p:nvSpPr>
          <p:cNvPr id="4" name="Date Placeholder 3"/>
          <p:cNvSpPr>
            <a:spLocks noGrp="1"/>
          </p:cNvSpPr>
          <p:nvPr>
            <p:ph type="dt" sz="half" idx="10"/>
          </p:nvPr>
        </p:nvSpPr>
        <p:spPr>
          <a:xfrm>
            <a:off x="628650" y="6356351"/>
            <a:ext cx="2057400" cy="365125"/>
          </a:xfrm>
        </p:spPr>
        <p:txBody>
          <a:bodyPr vert="horz" lIns="91440" tIns="45720" rIns="91440" bIns="45720" numCol="1" rtlCol="0" anchor="b" anchorCtr="0">
            <a:normAutofit/>
          </a:bodyPr>
          <a:lstStyle/>
          <a:p>
            <a:pPr>
              <a:spcAft>
                <a:spcPts val="600"/>
              </a:spcAft>
            </a:pPr>
            <a:r>
              <a:rPr lang="bg-BG" altLang="cs-CZ" dirty="0"/>
              <a:t>16.12.2021</a:t>
            </a:r>
            <a:endParaRPr lang="cs-CZ" altLang="cs-CZ" dirty="0"/>
          </a:p>
        </p:txBody>
      </p:sp>
      <p:sp>
        <p:nvSpPr>
          <p:cNvPr id="20" name="Footer Placeholder 5">
            <a:extLst>
              <a:ext uri="{FF2B5EF4-FFF2-40B4-BE49-F238E27FC236}">
                <a16:creationId xmlns:a16="http://schemas.microsoft.com/office/drawing/2014/main" id="{3F206BB4-8DAD-40AA-9EF7-20DAEE36CA98}"/>
              </a:ext>
            </a:extLst>
          </p:cNvPr>
          <p:cNvSpPr>
            <a:spLocks noGrp="1"/>
          </p:cNvSpPr>
          <p:nvPr>
            <p:ph type="ftr" sz="quarter" idx="11"/>
          </p:nvPr>
        </p:nvSpPr>
        <p:spPr>
          <a:xfrm>
            <a:off x="3028950" y="6356351"/>
            <a:ext cx="3086100" cy="365125"/>
          </a:xfrm>
        </p:spPr>
        <p:txBody>
          <a:bodyPr/>
          <a:lstStyle/>
          <a:p>
            <a:endParaRPr lang="cs-CZ" altLang="cs-CZ"/>
          </a:p>
        </p:txBody>
      </p:sp>
      <p:sp>
        <p:nvSpPr>
          <p:cNvPr id="6" name="Slide Number Placeholder 5"/>
          <p:cNvSpPr>
            <a:spLocks noGrp="1"/>
          </p:cNvSpPr>
          <p:nvPr>
            <p:ph type="sldNum" sz="quarter" idx="12"/>
          </p:nvPr>
        </p:nvSpPr>
        <p:spPr>
          <a:xfrm>
            <a:off x="6457950" y="6356351"/>
            <a:ext cx="2057400" cy="365125"/>
          </a:xfrm>
        </p:spPr>
        <p:txBody>
          <a:bodyPr vert="horz" lIns="91440" tIns="45720" rIns="91440" bIns="45720" numCol="1" rtlCol="0" anchor="b" anchorCtr="0">
            <a:normAutofit/>
          </a:bodyPr>
          <a:lstStyle/>
          <a:p>
            <a:pPr>
              <a:spcAft>
                <a:spcPts val="600"/>
              </a:spcAft>
            </a:pPr>
            <a:fld id="{D0D7D282-14F6-45FE-BD60-B6FD62E148CD}" type="slidenum">
              <a:rPr lang="cs-CZ" altLang="cs-CZ" smtClean="0"/>
              <a:pPr>
                <a:spcAft>
                  <a:spcPts val="600"/>
                </a:spcAft>
              </a:pPr>
              <a:t>2</a:t>
            </a:fld>
            <a:endParaRPr lang="cs-CZ" altLang="cs-CZ"/>
          </a:p>
        </p:txBody>
      </p:sp>
    </p:spTree>
    <p:extLst>
      <p:ext uri="{BB962C8B-B14F-4D97-AF65-F5344CB8AC3E}">
        <p14:creationId xmlns:p14="http://schemas.microsoft.com/office/powerpoint/2010/main" val="939685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1782B1-FECB-4A40-ACAD-F20D3BD7F856}"/>
              </a:ext>
            </a:extLst>
          </p:cNvPr>
          <p:cNvSpPr>
            <a:spLocks noGrp="1"/>
          </p:cNvSpPr>
          <p:nvPr>
            <p:ph idx="1"/>
          </p:nvPr>
        </p:nvSpPr>
        <p:spPr/>
        <p:txBody>
          <a:bodyPr/>
          <a:lstStyle/>
          <a:p>
            <a:pPr marL="0" lvl="0" indent="0" algn="just">
              <a:lnSpc>
                <a:spcPct val="150000"/>
              </a:lnSpc>
              <a:spcAft>
                <a:spcPts val="600"/>
              </a:spcAft>
              <a:buNone/>
              <a:tabLst>
                <a:tab pos="678180" algn="l"/>
                <a:tab pos="759460" algn="l"/>
              </a:tabLst>
            </a:pPr>
            <a:r>
              <a:rPr lang="bg-BG" sz="2800" b="1" dirty="0">
                <a:solidFill>
                  <a:srgbClr val="C00000"/>
                </a:solidFill>
                <a:effectLst/>
                <a:latin typeface="Times New Roman" panose="02020603050405020304" pitchFamily="18" charset="0"/>
                <a:ea typeface="Times New Roman" panose="02020603050405020304" pitchFamily="18" charset="0"/>
              </a:rPr>
              <a:t>3. Винен туризъм</a:t>
            </a:r>
            <a:endParaRPr lang="en-GB" sz="2800" dirty="0">
              <a:solidFill>
                <a:srgbClr val="C00000"/>
              </a:solidFill>
              <a:effectLst/>
              <a:latin typeface="Times New Roman" panose="02020603050405020304" pitchFamily="18" charset="0"/>
              <a:ea typeface="Times New Roman" panose="02020603050405020304" pitchFamily="18" charset="0"/>
            </a:endParaRPr>
          </a:p>
          <a:p>
            <a:endParaRPr lang="en-GB" dirty="0"/>
          </a:p>
        </p:txBody>
      </p:sp>
      <p:sp>
        <p:nvSpPr>
          <p:cNvPr id="4" name="Date Placeholder 3">
            <a:extLst>
              <a:ext uri="{FF2B5EF4-FFF2-40B4-BE49-F238E27FC236}">
                <a16:creationId xmlns:a16="http://schemas.microsoft.com/office/drawing/2014/main" id="{0CCF8D06-A238-458B-95D7-85DC6757AA23}"/>
              </a:ext>
            </a:extLst>
          </p:cNvPr>
          <p:cNvSpPr>
            <a:spLocks noGrp="1"/>
          </p:cNvSpPr>
          <p:nvPr>
            <p:ph type="dt" sz="half" idx="10"/>
          </p:nvPr>
        </p:nvSpPr>
        <p:spPr/>
        <p:txBody>
          <a:bodyPr/>
          <a:lstStyle/>
          <a:p>
            <a:r>
              <a:rPr lang="bg-BG" altLang="cs-CZ" dirty="0"/>
              <a:t>16.12.2021</a:t>
            </a:r>
            <a:endParaRPr lang="cs-CZ" altLang="cs-CZ" dirty="0"/>
          </a:p>
        </p:txBody>
      </p:sp>
      <p:sp>
        <p:nvSpPr>
          <p:cNvPr id="5" name="Footer Placeholder 4">
            <a:extLst>
              <a:ext uri="{FF2B5EF4-FFF2-40B4-BE49-F238E27FC236}">
                <a16:creationId xmlns:a16="http://schemas.microsoft.com/office/drawing/2014/main" id="{223F354D-AF26-4CE2-82C8-436A165F2375}"/>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36E6F77C-82B0-4372-818B-378A8A6444B7}"/>
              </a:ext>
            </a:extLst>
          </p:cNvPr>
          <p:cNvSpPr>
            <a:spLocks noGrp="1"/>
          </p:cNvSpPr>
          <p:nvPr>
            <p:ph type="sldNum" sz="quarter" idx="12"/>
          </p:nvPr>
        </p:nvSpPr>
        <p:spPr/>
        <p:txBody>
          <a:bodyPr/>
          <a:lstStyle/>
          <a:p>
            <a:fld id="{D0D7D282-14F6-45FE-BD60-B6FD62E148CD}" type="slidenum">
              <a:rPr lang="cs-CZ" altLang="cs-CZ" smtClean="0"/>
              <a:t>20</a:t>
            </a:fld>
            <a:endParaRPr lang="cs-CZ" altLang="cs-CZ"/>
          </a:p>
        </p:txBody>
      </p:sp>
      <p:pic>
        <p:nvPicPr>
          <p:cNvPr id="8" name="Picture 7">
            <a:extLst>
              <a:ext uri="{FF2B5EF4-FFF2-40B4-BE49-F238E27FC236}">
                <a16:creationId xmlns:a16="http://schemas.microsoft.com/office/drawing/2014/main" id="{ED48592F-A034-413C-8244-8A585826D0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9" y="2564907"/>
            <a:ext cx="4643021" cy="3095347"/>
          </a:xfrm>
          <a:prstGeom prst="rect">
            <a:avLst/>
          </a:prstGeom>
        </p:spPr>
      </p:pic>
      <p:pic>
        <p:nvPicPr>
          <p:cNvPr id="10" name="Picture 9">
            <a:extLst>
              <a:ext uri="{FF2B5EF4-FFF2-40B4-BE49-F238E27FC236}">
                <a16:creationId xmlns:a16="http://schemas.microsoft.com/office/drawing/2014/main" id="{D9DA92C9-7D9B-4694-89E5-6744E86A57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093117"/>
            <a:ext cx="4362266" cy="2908177"/>
          </a:xfrm>
          <a:prstGeom prst="rect">
            <a:avLst/>
          </a:prstGeom>
        </p:spPr>
      </p:pic>
      <p:pic>
        <p:nvPicPr>
          <p:cNvPr id="12" name="Picture 11">
            <a:extLst>
              <a:ext uri="{FF2B5EF4-FFF2-40B4-BE49-F238E27FC236}">
                <a16:creationId xmlns:a16="http://schemas.microsoft.com/office/drawing/2014/main" id="{ADF855E9-A2A6-4980-9E47-34FE75D119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502795" y="1606674"/>
            <a:ext cx="3537751" cy="2653313"/>
          </a:xfrm>
          <a:prstGeom prst="rect">
            <a:avLst/>
          </a:prstGeom>
        </p:spPr>
      </p:pic>
      <p:pic>
        <p:nvPicPr>
          <p:cNvPr id="14" name="Picture 13">
            <a:extLst>
              <a:ext uri="{FF2B5EF4-FFF2-40B4-BE49-F238E27FC236}">
                <a16:creationId xmlns:a16="http://schemas.microsoft.com/office/drawing/2014/main" id="{074BA5AF-DAD6-475A-BEE7-9AD3BAA071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1670" y="3881003"/>
            <a:ext cx="3521476" cy="2641107"/>
          </a:xfrm>
          <a:prstGeom prst="rect">
            <a:avLst/>
          </a:prstGeom>
        </p:spPr>
      </p:pic>
    </p:spTree>
    <p:extLst>
      <p:ext uri="{BB962C8B-B14F-4D97-AF65-F5344CB8AC3E}">
        <p14:creationId xmlns:p14="http://schemas.microsoft.com/office/powerpoint/2010/main" val="1218849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E61606-2494-4728-8EBD-F5A2E9B62811}"/>
              </a:ext>
            </a:extLst>
          </p:cNvPr>
          <p:cNvSpPr>
            <a:spLocks noGrp="1"/>
          </p:cNvSpPr>
          <p:nvPr>
            <p:ph idx="1"/>
          </p:nvPr>
        </p:nvSpPr>
        <p:spPr>
          <a:xfrm>
            <a:off x="628650" y="1825625"/>
            <a:ext cx="11023632" cy="7721966"/>
          </a:xfrm>
        </p:spPr>
        <p:txBody>
          <a:bodyPr/>
          <a:lstStyle/>
          <a:p>
            <a:pPr marL="0" lvl="0" indent="0" algn="just">
              <a:lnSpc>
                <a:spcPct val="150000"/>
              </a:lnSpc>
              <a:spcAft>
                <a:spcPts val="600"/>
              </a:spcAft>
              <a:buNone/>
              <a:tabLst>
                <a:tab pos="678180" algn="l"/>
                <a:tab pos="762635" algn="l"/>
              </a:tabLst>
            </a:pPr>
            <a:r>
              <a:rPr lang="bg-BG" sz="2800" b="1" dirty="0">
                <a:solidFill>
                  <a:srgbClr val="00B0F0"/>
                </a:solidFill>
                <a:effectLst/>
                <a:latin typeface="Trebuchet MS" panose="020B0603020202020204" pitchFamily="34" charset="0"/>
                <a:ea typeface="Times New Roman" panose="02020603050405020304" pitchFamily="18" charset="0"/>
              </a:rPr>
              <a:t>4.Риболовен туризъм.</a:t>
            </a:r>
            <a:endParaRPr lang="en-GB" sz="2800" dirty="0">
              <a:solidFill>
                <a:srgbClr val="00B0F0"/>
              </a:solidFill>
              <a:effectLst/>
              <a:latin typeface="Trebuchet MS" panose="020B0603020202020204" pitchFamily="34" charset="0"/>
              <a:ea typeface="Times New Roman" panose="02020603050405020304" pitchFamily="18" charset="0"/>
            </a:endParaRPr>
          </a:p>
          <a:p>
            <a:endParaRPr lang="en-GB" dirty="0"/>
          </a:p>
        </p:txBody>
      </p:sp>
      <p:sp>
        <p:nvSpPr>
          <p:cNvPr id="4" name="Date Placeholder 3">
            <a:extLst>
              <a:ext uri="{FF2B5EF4-FFF2-40B4-BE49-F238E27FC236}">
                <a16:creationId xmlns:a16="http://schemas.microsoft.com/office/drawing/2014/main" id="{AA1F2534-5E66-46DB-A8D5-09692F899045}"/>
              </a:ext>
            </a:extLst>
          </p:cNvPr>
          <p:cNvSpPr>
            <a:spLocks noGrp="1"/>
          </p:cNvSpPr>
          <p:nvPr>
            <p:ph type="dt" sz="half" idx="10"/>
          </p:nvPr>
        </p:nvSpPr>
        <p:spPr/>
        <p:txBody>
          <a:bodyPr/>
          <a:lstStyle/>
          <a:p>
            <a:r>
              <a:rPr lang="bg-BG" altLang="cs-CZ" dirty="0"/>
              <a:t>16.12.2021</a:t>
            </a:r>
            <a:endParaRPr lang="cs-CZ" altLang="cs-CZ" dirty="0"/>
          </a:p>
        </p:txBody>
      </p:sp>
      <p:sp>
        <p:nvSpPr>
          <p:cNvPr id="5" name="Footer Placeholder 4">
            <a:extLst>
              <a:ext uri="{FF2B5EF4-FFF2-40B4-BE49-F238E27FC236}">
                <a16:creationId xmlns:a16="http://schemas.microsoft.com/office/drawing/2014/main" id="{61004038-7406-4961-8037-D9AD94E8B6A7}"/>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6AF7ABEA-A8A9-4FC8-9C7A-E4F450ECEE2F}"/>
              </a:ext>
            </a:extLst>
          </p:cNvPr>
          <p:cNvSpPr>
            <a:spLocks noGrp="1"/>
          </p:cNvSpPr>
          <p:nvPr>
            <p:ph type="sldNum" sz="quarter" idx="12"/>
          </p:nvPr>
        </p:nvSpPr>
        <p:spPr/>
        <p:txBody>
          <a:bodyPr/>
          <a:lstStyle/>
          <a:p>
            <a:fld id="{D0D7D282-14F6-45FE-BD60-B6FD62E148CD}" type="slidenum">
              <a:rPr lang="cs-CZ" altLang="cs-CZ" smtClean="0"/>
              <a:t>21</a:t>
            </a:fld>
            <a:endParaRPr lang="cs-CZ" altLang="cs-CZ"/>
          </a:p>
        </p:txBody>
      </p:sp>
      <p:pic>
        <p:nvPicPr>
          <p:cNvPr id="3074" name="Picture 2" descr="Намалява ли рибата в река Дунав? - Нашата тема">
            <a:extLst>
              <a:ext uri="{FF2B5EF4-FFF2-40B4-BE49-F238E27FC236}">
                <a16:creationId xmlns:a16="http://schemas.microsoft.com/office/drawing/2014/main" id="{17D8B387-42D4-4448-B023-E0DD14BC61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8013" y="2628899"/>
            <a:ext cx="5054070" cy="283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73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85FE5-2AC7-4266-A515-C2AAC465D04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3190E2C-63A5-4A67-9599-FF7789296B01}"/>
              </a:ext>
            </a:extLst>
          </p:cNvPr>
          <p:cNvSpPr>
            <a:spLocks noGrp="1"/>
          </p:cNvSpPr>
          <p:nvPr>
            <p:ph idx="1"/>
          </p:nvPr>
        </p:nvSpPr>
        <p:spPr/>
        <p:txBody>
          <a:bodyPr/>
          <a:lstStyle/>
          <a:p>
            <a:r>
              <a:rPr lang="bg-BG" dirty="0">
                <a:solidFill>
                  <a:srgbClr val="92D050"/>
                </a:solidFill>
              </a:rPr>
              <a:t>4. Селски и къмпинг туризъм</a:t>
            </a:r>
          </a:p>
          <a:p>
            <a:endParaRPr lang="en-GB" dirty="0">
              <a:solidFill>
                <a:srgbClr val="92D050"/>
              </a:solidFill>
            </a:endParaRPr>
          </a:p>
        </p:txBody>
      </p:sp>
      <p:sp>
        <p:nvSpPr>
          <p:cNvPr id="4" name="Date Placeholder 3">
            <a:extLst>
              <a:ext uri="{FF2B5EF4-FFF2-40B4-BE49-F238E27FC236}">
                <a16:creationId xmlns:a16="http://schemas.microsoft.com/office/drawing/2014/main" id="{F327CB4C-8F51-4EAB-8824-41033DA63603}"/>
              </a:ext>
            </a:extLst>
          </p:cNvPr>
          <p:cNvSpPr>
            <a:spLocks noGrp="1"/>
          </p:cNvSpPr>
          <p:nvPr>
            <p:ph type="dt" sz="half" idx="10"/>
          </p:nvPr>
        </p:nvSpPr>
        <p:spPr/>
        <p:txBody>
          <a:bodyPr/>
          <a:lstStyle/>
          <a:p>
            <a:r>
              <a:rPr lang="bg-BG" altLang="cs-CZ" dirty="0"/>
              <a:t>16.12.2021</a:t>
            </a:r>
            <a:endParaRPr lang="cs-CZ" altLang="cs-CZ" dirty="0"/>
          </a:p>
        </p:txBody>
      </p:sp>
      <p:sp>
        <p:nvSpPr>
          <p:cNvPr id="5" name="Footer Placeholder 4">
            <a:extLst>
              <a:ext uri="{FF2B5EF4-FFF2-40B4-BE49-F238E27FC236}">
                <a16:creationId xmlns:a16="http://schemas.microsoft.com/office/drawing/2014/main" id="{470848E9-E901-4597-9298-61C3783701F2}"/>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78338EB3-C677-4AEC-A206-A5427B9C9302}"/>
              </a:ext>
            </a:extLst>
          </p:cNvPr>
          <p:cNvSpPr>
            <a:spLocks noGrp="1"/>
          </p:cNvSpPr>
          <p:nvPr>
            <p:ph type="sldNum" sz="quarter" idx="12"/>
          </p:nvPr>
        </p:nvSpPr>
        <p:spPr/>
        <p:txBody>
          <a:bodyPr/>
          <a:lstStyle/>
          <a:p>
            <a:fld id="{D0D7D282-14F6-45FE-BD60-B6FD62E148CD}" type="slidenum">
              <a:rPr lang="cs-CZ" altLang="cs-CZ" smtClean="0"/>
              <a:t>22</a:t>
            </a:fld>
            <a:endParaRPr lang="cs-CZ" altLang="cs-CZ"/>
          </a:p>
        </p:txBody>
      </p:sp>
      <p:pic>
        <p:nvPicPr>
          <p:cNvPr id="8" name="Picture 7">
            <a:extLst>
              <a:ext uri="{FF2B5EF4-FFF2-40B4-BE49-F238E27FC236}">
                <a16:creationId xmlns:a16="http://schemas.microsoft.com/office/drawing/2014/main" id="{87A8C3FD-FA5C-44D3-95A9-F326D86801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492" y="2582662"/>
            <a:ext cx="5841507" cy="3894338"/>
          </a:xfrm>
          <a:prstGeom prst="rect">
            <a:avLst/>
          </a:prstGeom>
        </p:spPr>
      </p:pic>
    </p:spTree>
    <p:extLst>
      <p:ext uri="{BB962C8B-B14F-4D97-AF65-F5344CB8AC3E}">
        <p14:creationId xmlns:p14="http://schemas.microsoft.com/office/powerpoint/2010/main" val="916931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1AA0E0-D1BA-466C-8529-779FF8A44F30}"/>
              </a:ext>
            </a:extLst>
          </p:cNvPr>
          <p:cNvSpPr>
            <a:spLocks noGrp="1"/>
          </p:cNvSpPr>
          <p:nvPr>
            <p:ph idx="1"/>
          </p:nvPr>
        </p:nvSpPr>
        <p:spPr/>
        <p:txBody>
          <a:bodyPr/>
          <a:lstStyle/>
          <a:p>
            <a:r>
              <a:rPr lang="bg-BG" dirty="0">
                <a:solidFill>
                  <a:srgbClr val="FFC000"/>
                </a:solidFill>
              </a:rPr>
              <a:t>5. Трансграничен туризъм</a:t>
            </a:r>
          </a:p>
          <a:p>
            <a:endParaRPr lang="en-GB" dirty="0">
              <a:solidFill>
                <a:srgbClr val="FFC000"/>
              </a:solidFill>
            </a:endParaRPr>
          </a:p>
        </p:txBody>
      </p:sp>
      <p:sp>
        <p:nvSpPr>
          <p:cNvPr id="4" name="Date Placeholder 3">
            <a:extLst>
              <a:ext uri="{FF2B5EF4-FFF2-40B4-BE49-F238E27FC236}">
                <a16:creationId xmlns:a16="http://schemas.microsoft.com/office/drawing/2014/main" id="{70A1A44F-9602-47B8-B655-1515AD80E0C3}"/>
              </a:ext>
            </a:extLst>
          </p:cNvPr>
          <p:cNvSpPr>
            <a:spLocks noGrp="1"/>
          </p:cNvSpPr>
          <p:nvPr>
            <p:ph type="dt" sz="half" idx="10"/>
          </p:nvPr>
        </p:nvSpPr>
        <p:spPr/>
        <p:txBody>
          <a:bodyPr/>
          <a:lstStyle/>
          <a:p>
            <a:r>
              <a:rPr lang="bg-BG" altLang="cs-CZ" dirty="0"/>
              <a:t>16.12.2021</a:t>
            </a:r>
            <a:endParaRPr lang="cs-CZ" altLang="cs-CZ" dirty="0"/>
          </a:p>
        </p:txBody>
      </p:sp>
      <p:sp>
        <p:nvSpPr>
          <p:cNvPr id="5" name="Footer Placeholder 4">
            <a:extLst>
              <a:ext uri="{FF2B5EF4-FFF2-40B4-BE49-F238E27FC236}">
                <a16:creationId xmlns:a16="http://schemas.microsoft.com/office/drawing/2014/main" id="{2EEECA55-71C3-4F1E-A49F-53966A254057}"/>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6BA5CDB3-52D4-47D1-BD61-3619AC9C36B2}"/>
              </a:ext>
            </a:extLst>
          </p:cNvPr>
          <p:cNvSpPr>
            <a:spLocks noGrp="1"/>
          </p:cNvSpPr>
          <p:nvPr>
            <p:ph type="sldNum" sz="quarter" idx="12"/>
          </p:nvPr>
        </p:nvSpPr>
        <p:spPr/>
        <p:txBody>
          <a:bodyPr/>
          <a:lstStyle/>
          <a:p>
            <a:fld id="{D0D7D282-14F6-45FE-BD60-B6FD62E148CD}" type="slidenum">
              <a:rPr lang="cs-CZ" altLang="cs-CZ" smtClean="0"/>
              <a:t>23</a:t>
            </a:fld>
            <a:endParaRPr lang="cs-CZ" altLang="cs-CZ"/>
          </a:p>
        </p:txBody>
      </p:sp>
      <p:pic>
        <p:nvPicPr>
          <p:cNvPr id="8" name="Picture 7">
            <a:extLst>
              <a:ext uri="{FF2B5EF4-FFF2-40B4-BE49-F238E27FC236}">
                <a16:creationId xmlns:a16="http://schemas.microsoft.com/office/drawing/2014/main" id="{5DCFFE65-07D7-47A4-8BEF-A2F5164528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798" y="2402185"/>
            <a:ext cx="4030462" cy="2686975"/>
          </a:xfrm>
          <a:prstGeom prst="rect">
            <a:avLst/>
          </a:prstGeom>
        </p:spPr>
      </p:pic>
      <p:pic>
        <p:nvPicPr>
          <p:cNvPr id="10" name="Picture 9">
            <a:extLst>
              <a:ext uri="{FF2B5EF4-FFF2-40B4-BE49-F238E27FC236}">
                <a16:creationId xmlns:a16="http://schemas.microsoft.com/office/drawing/2014/main" id="{632DC8BF-E4EE-4EAE-B714-06619C7FE1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0650" y="2558257"/>
            <a:ext cx="4030463" cy="2686975"/>
          </a:xfrm>
          <a:prstGeom prst="rect">
            <a:avLst/>
          </a:prstGeom>
        </p:spPr>
      </p:pic>
      <p:pic>
        <p:nvPicPr>
          <p:cNvPr id="4098" name="Picture 2" descr="DSC_0679">
            <a:extLst>
              <a:ext uri="{FF2B5EF4-FFF2-40B4-BE49-F238E27FC236}">
                <a16:creationId xmlns:a16="http://schemas.microsoft.com/office/drawing/2014/main" id="{0DEA1E0C-01AB-4B18-9EFE-EC6EC28CFB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9817" y="0"/>
            <a:ext cx="3724183" cy="248278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72488569_419000785665409_988553080419123200_n">
            <a:extLst>
              <a:ext uri="{FF2B5EF4-FFF2-40B4-BE49-F238E27FC236}">
                <a16:creationId xmlns:a16="http://schemas.microsoft.com/office/drawing/2014/main" id="{8229B851-A4E1-4D8B-A901-D1D167076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9997" y="4001294"/>
            <a:ext cx="3510186" cy="2636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945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C3DA28-A92E-4D31-A525-194F61E02787}"/>
              </a:ext>
            </a:extLst>
          </p:cNvPr>
          <p:cNvSpPr>
            <a:spLocks noGrp="1"/>
          </p:cNvSpPr>
          <p:nvPr>
            <p:ph idx="1"/>
          </p:nvPr>
        </p:nvSpPr>
        <p:spPr>
          <a:xfrm>
            <a:off x="628650" y="1349406"/>
            <a:ext cx="7886700" cy="4827557"/>
          </a:xfrm>
        </p:spPr>
        <p:txBody>
          <a:bodyPr>
            <a:normAutofit/>
          </a:bodyPr>
          <a:lstStyle/>
          <a:p>
            <a:pPr marL="342900" lvl="0" indent="-342900" algn="just">
              <a:lnSpc>
                <a:spcPct val="150000"/>
              </a:lnSpc>
              <a:spcAft>
                <a:spcPts val="0"/>
              </a:spcAft>
              <a:buFont typeface="Symbol" panose="05050102010706020507" pitchFamily="18" charset="2"/>
              <a:buChar char=""/>
              <a:tabLst>
                <a:tab pos="678180" algn="l"/>
              </a:tabLst>
            </a:pPr>
            <a:r>
              <a:rPr lang="en-GB" sz="1800" dirty="0">
                <a:effectLst/>
                <a:latin typeface="Trebuchet MS" panose="020B0603020202020204" pitchFamily="34" charset="0"/>
                <a:ea typeface="SimSun" panose="02010600030101010101" pitchFamily="2" charset="-122"/>
                <a:cs typeface="Times New Roman" panose="02020603050405020304" pitchFamily="18" charset="0"/>
              </a:rPr>
              <a:t> </a:t>
            </a:r>
            <a:r>
              <a:rPr lang="bg-BG" sz="1800" dirty="0">
                <a:effectLst/>
                <a:latin typeface="Trebuchet MS" panose="020B0603020202020204" pitchFamily="34" charset="0"/>
                <a:ea typeface="SimSun" panose="02010600030101010101" pitchFamily="2" charset="-122"/>
                <a:cs typeface="Times New Roman" panose="02020603050405020304" pitchFamily="18" charset="0"/>
              </a:rPr>
              <a:t>Туристическите ресурси, с които разполага областта са следните:</a:t>
            </a:r>
          </a:p>
          <a:p>
            <a:pPr marL="342900" lvl="0" indent="-342900" algn="just">
              <a:lnSpc>
                <a:spcPct val="150000"/>
              </a:lnSpc>
              <a:spcAft>
                <a:spcPts val="0"/>
              </a:spcAft>
              <a:buFont typeface="Symbol" panose="05050102010706020507" pitchFamily="18" charset="2"/>
              <a:buChar char=""/>
              <a:tabLst>
                <a:tab pos="678180" algn="l"/>
              </a:tabLst>
            </a:pPr>
            <a:r>
              <a:rPr lang="bg-BG" sz="1800" b="1" i="1" dirty="0">
                <a:solidFill>
                  <a:srgbClr val="FFC000"/>
                </a:solidFill>
                <a:effectLst/>
                <a:latin typeface="Trebuchet MS" panose="020B0603020202020204" pitchFamily="34" charset="0"/>
                <a:ea typeface="SimSun" panose="02010600030101010101" pitchFamily="2" charset="-122"/>
                <a:cs typeface="Times New Roman" panose="02020603050405020304" pitchFamily="18" charset="0"/>
              </a:rPr>
              <a:t>Историко-археологически-туристически ресурси</a:t>
            </a:r>
            <a:r>
              <a:rPr lang="bg-BG" sz="1800" dirty="0">
                <a:solidFill>
                  <a:srgbClr val="FFC000"/>
                </a:solidFill>
                <a:effectLst/>
                <a:latin typeface="Trebuchet MS" panose="020B0603020202020204" pitchFamily="34" charset="0"/>
                <a:ea typeface="SimSun" panose="02010600030101010101" pitchFamily="2" charset="-122"/>
                <a:cs typeface="Times New Roman" panose="02020603050405020304" pitchFamily="18" charset="0"/>
              </a:rPr>
              <a:t> (без  музеи) – Крепостта </a:t>
            </a:r>
            <a:r>
              <a:rPr lang="en-GB" sz="1800" dirty="0">
                <a:solidFill>
                  <a:srgbClr val="FFC000"/>
                </a:solidFill>
                <a:latin typeface="Trebuchet MS" panose="020B0603020202020204" pitchFamily="34" charset="0"/>
                <a:ea typeface="SimSun" panose="02010600030101010101" pitchFamily="2" charset="-122"/>
                <a:cs typeface="Times New Roman" panose="02020603050405020304" pitchFamily="18" charset="0"/>
              </a:rPr>
              <a:t>“</a:t>
            </a:r>
            <a:r>
              <a:rPr lang="bg-BG" sz="1800" dirty="0">
                <a:solidFill>
                  <a:srgbClr val="FFC000"/>
                </a:solidFill>
                <a:effectLst/>
                <a:latin typeface="Trebuchet MS" panose="020B0603020202020204" pitchFamily="34" charset="0"/>
                <a:ea typeface="SimSun" panose="02010600030101010101" pitchFamily="2" charset="-122"/>
                <a:cs typeface="Times New Roman" panose="02020603050405020304" pitchFamily="18" charset="0"/>
              </a:rPr>
              <a:t>Баба Вида</a:t>
            </a:r>
            <a:r>
              <a:rPr lang="en-GB" sz="1800" dirty="0">
                <a:solidFill>
                  <a:srgbClr val="FFC000"/>
                </a:solidFill>
                <a:effectLst/>
                <a:latin typeface="Trebuchet MS" panose="020B0603020202020204" pitchFamily="34" charset="0"/>
                <a:ea typeface="SimSun" panose="02010600030101010101" pitchFamily="2" charset="-122"/>
                <a:cs typeface="Times New Roman" panose="02020603050405020304" pitchFamily="18" charset="0"/>
              </a:rPr>
              <a:t>”</a:t>
            </a:r>
            <a:r>
              <a:rPr lang="bg-BG" sz="1800" dirty="0">
                <a:solidFill>
                  <a:srgbClr val="FFC000"/>
                </a:solidFill>
                <a:effectLst/>
                <a:latin typeface="Trebuchet MS" panose="020B0603020202020204" pitchFamily="34" charset="0"/>
                <a:ea typeface="SimSun" panose="02010600030101010101" pitchFamily="2" charset="-122"/>
                <a:cs typeface="Times New Roman" panose="02020603050405020304" pitchFamily="18" charset="0"/>
              </a:rPr>
              <a:t>, Крепостта „Калето”, Крепост „Кастра Мартис”, останки от античен град Рациария; </a:t>
            </a:r>
            <a:endParaRPr lang="en-GB" sz="1800" dirty="0">
              <a:solidFill>
                <a:srgbClr val="FFC000"/>
              </a:solidFill>
              <a:effectLst/>
              <a:latin typeface="Trebuchet MS" panose="020B0603020202020204" pitchFamily="34" charset="0"/>
              <a:ea typeface="SimSun" panose="02010600030101010101" pitchFamily="2" charset="-122"/>
              <a:cs typeface="Times New Roman" panose="02020603050405020304" pitchFamily="18" charset="0"/>
            </a:endParaRPr>
          </a:p>
          <a:p>
            <a:endParaRPr lang="en-GB" dirty="0"/>
          </a:p>
        </p:txBody>
      </p:sp>
      <p:sp>
        <p:nvSpPr>
          <p:cNvPr id="4" name="Date Placeholder 3">
            <a:extLst>
              <a:ext uri="{FF2B5EF4-FFF2-40B4-BE49-F238E27FC236}">
                <a16:creationId xmlns:a16="http://schemas.microsoft.com/office/drawing/2014/main" id="{137F1483-83AA-4123-89AA-FF8DCEFCD460}"/>
              </a:ext>
            </a:extLst>
          </p:cNvPr>
          <p:cNvSpPr>
            <a:spLocks noGrp="1"/>
          </p:cNvSpPr>
          <p:nvPr>
            <p:ph type="dt" sz="half" idx="10"/>
          </p:nvPr>
        </p:nvSpPr>
        <p:spPr/>
        <p:txBody>
          <a:bodyPr/>
          <a:lstStyle/>
          <a:p>
            <a:r>
              <a:rPr lang="bg-BG" altLang="cs-CZ" dirty="0"/>
              <a:t>16.12.2021</a:t>
            </a:r>
            <a:endParaRPr lang="cs-CZ" altLang="cs-CZ" dirty="0"/>
          </a:p>
        </p:txBody>
      </p:sp>
      <p:sp>
        <p:nvSpPr>
          <p:cNvPr id="5" name="Footer Placeholder 4">
            <a:extLst>
              <a:ext uri="{FF2B5EF4-FFF2-40B4-BE49-F238E27FC236}">
                <a16:creationId xmlns:a16="http://schemas.microsoft.com/office/drawing/2014/main" id="{0B4E5C00-52FF-4083-BD2E-B5E8DE5DE385}"/>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A2543BE6-4A8A-442E-9C5E-13FC75C443EC}"/>
              </a:ext>
            </a:extLst>
          </p:cNvPr>
          <p:cNvSpPr>
            <a:spLocks noGrp="1"/>
          </p:cNvSpPr>
          <p:nvPr>
            <p:ph type="sldNum" sz="quarter" idx="12"/>
          </p:nvPr>
        </p:nvSpPr>
        <p:spPr/>
        <p:txBody>
          <a:bodyPr/>
          <a:lstStyle/>
          <a:p>
            <a:fld id="{D0D7D282-14F6-45FE-BD60-B6FD62E148CD}" type="slidenum">
              <a:rPr lang="cs-CZ" altLang="cs-CZ" smtClean="0"/>
              <a:t>24</a:t>
            </a:fld>
            <a:endParaRPr lang="cs-CZ" altLang="cs-CZ"/>
          </a:p>
        </p:txBody>
      </p:sp>
      <p:pic>
        <p:nvPicPr>
          <p:cNvPr id="7" name="Picture 6">
            <a:extLst>
              <a:ext uri="{FF2B5EF4-FFF2-40B4-BE49-F238E27FC236}">
                <a16:creationId xmlns:a16="http://schemas.microsoft.com/office/drawing/2014/main" id="{41E872DE-FE3D-4985-B759-1A0DC82DAB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9593" y="3176356"/>
            <a:ext cx="3861786" cy="2896340"/>
          </a:xfrm>
          <a:prstGeom prst="rect">
            <a:avLst/>
          </a:prstGeom>
        </p:spPr>
      </p:pic>
      <p:pic>
        <p:nvPicPr>
          <p:cNvPr id="9" name="Picture 8">
            <a:extLst>
              <a:ext uri="{FF2B5EF4-FFF2-40B4-BE49-F238E27FC236}">
                <a16:creationId xmlns:a16="http://schemas.microsoft.com/office/drawing/2014/main" id="{50F3C999-B138-42AA-A497-1A00C223AC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3893"/>
            <a:ext cx="3551068" cy="2367379"/>
          </a:xfrm>
          <a:prstGeom prst="rect">
            <a:avLst/>
          </a:prstGeom>
        </p:spPr>
      </p:pic>
      <p:pic>
        <p:nvPicPr>
          <p:cNvPr id="11" name="Picture 10">
            <a:extLst>
              <a:ext uri="{FF2B5EF4-FFF2-40B4-BE49-F238E27FC236}">
                <a16:creationId xmlns:a16="http://schemas.microsoft.com/office/drawing/2014/main" id="{2C9449E9-CF40-4642-B2C6-7B722E40F7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8950" y="4507429"/>
            <a:ext cx="3515557" cy="2343705"/>
          </a:xfrm>
          <a:prstGeom prst="rect">
            <a:avLst/>
          </a:prstGeom>
        </p:spPr>
      </p:pic>
    </p:spTree>
    <p:extLst>
      <p:ext uri="{BB962C8B-B14F-4D97-AF65-F5344CB8AC3E}">
        <p14:creationId xmlns:p14="http://schemas.microsoft.com/office/powerpoint/2010/main" val="2923838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B4C62B-E4F1-4AB2-996F-A55944A701E4}"/>
              </a:ext>
            </a:extLst>
          </p:cNvPr>
          <p:cNvSpPr>
            <a:spLocks noGrp="1"/>
          </p:cNvSpPr>
          <p:nvPr>
            <p:ph idx="1"/>
          </p:nvPr>
        </p:nvSpPr>
        <p:spPr>
          <a:xfrm>
            <a:off x="628650" y="1402672"/>
            <a:ext cx="7886700" cy="4774291"/>
          </a:xfrm>
        </p:spPr>
        <p:txBody>
          <a:bodyPr/>
          <a:lstStyle/>
          <a:p>
            <a:r>
              <a:rPr lang="bg-BG" sz="2000" b="1" i="1" dirty="0">
                <a:solidFill>
                  <a:srgbClr val="FFC000"/>
                </a:solidFill>
                <a:effectLst/>
                <a:latin typeface="Trebuchet MS" panose="020B0603020202020204" pitchFamily="34" charset="0"/>
                <a:ea typeface="SimSun" panose="02010600030101010101" pitchFamily="2" charset="-122"/>
                <a:cs typeface="Times New Roman" panose="02020603050405020304" pitchFamily="18" charset="0"/>
              </a:rPr>
              <a:t>Музеи</a:t>
            </a:r>
            <a:r>
              <a:rPr lang="bg-BG" sz="2000" dirty="0">
                <a:solidFill>
                  <a:srgbClr val="FFC000"/>
                </a:solidFill>
                <a:effectLst/>
                <a:latin typeface="Trebuchet MS" panose="020B0603020202020204" pitchFamily="34" charset="0"/>
                <a:ea typeface="SimSun" panose="02010600030101010101" pitchFamily="2" charset="-122"/>
                <a:cs typeface="Times New Roman" panose="02020603050405020304" pitchFamily="18" charset="0"/>
              </a:rPr>
              <a:t> – Исторически музей “Конака”, Етнографски музей “Кръстатата казарма”, Епиграфски център и лапидариум – гр. Видин, Исторически музей в гр. Белоградчик „Панова къща“, Природо-научен музей в гр. Белоградчик; </a:t>
            </a:r>
            <a:endParaRPr lang="en-GB" sz="2000" dirty="0">
              <a:solidFill>
                <a:srgbClr val="FFC000"/>
              </a:solidFill>
              <a:effectLst/>
              <a:latin typeface="Trebuchet MS" panose="020B0603020202020204" pitchFamily="34" charset="0"/>
              <a:ea typeface="SimSun" panose="02010600030101010101" pitchFamily="2" charset="-122"/>
              <a:cs typeface="Times New Roman" panose="02020603050405020304" pitchFamily="18" charset="0"/>
            </a:endParaRPr>
          </a:p>
          <a:p>
            <a:endParaRPr lang="en-GB" dirty="0"/>
          </a:p>
        </p:txBody>
      </p:sp>
      <p:sp>
        <p:nvSpPr>
          <p:cNvPr id="4" name="Date Placeholder 3">
            <a:extLst>
              <a:ext uri="{FF2B5EF4-FFF2-40B4-BE49-F238E27FC236}">
                <a16:creationId xmlns:a16="http://schemas.microsoft.com/office/drawing/2014/main" id="{756E5539-56A1-49A3-AD0C-60F673A83F32}"/>
              </a:ext>
            </a:extLst>
          </p:cNvPr>
          <p:cNvSpPr>
            <a:spLocks noGrp="1"/>
          </p:cNvSpPr>
          <p:nvPr>
            <p:ph type="dt" sz="half" idx="10"/>
          </p:nvPr>
        </p:nvSpPr>
        <p:spPr/>
        <p:txBody>
          <a:bodyPr/>
          <a:lstStyle/>
          <a:p>
            <a:r>
              <a:rPr lang="bg-BG" altLang="cs-CZ" dirty="0"/>
              <a:t>16.12.2021</a:t>
            </a:r>
            <a:endParaRPr lang="cs-CZ" altLang="cs-CZ" dirty="0"/>
          </a:p>
        </p:txBody>
      </p:sp>
      <p:sp>
        <p:nvSpPr>
          <p:cNvPr id="5" name="Footer Placeholder 4">
            <a:extLst>
              <a:ext uri="{FF2B5EF4-FFF2-40B4-BE49-F238E27FC236}">
                <a16:creationId xmlns:a16="http://schemas.microsoft.com/office/drawing/2014/main" id="{F857CD80-36D1-47A3-BBB1-1F000709AF41}"/>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7D5743AE-9FCD-479E-A683-E9C3584485B4}"/>
              </a:ext>
            </a:extLst>
          </p:cNvPr>
          <p:cNvSpPr>
            <a:spLocks noGrp="1"/>
          </p:cNvSpPr>
          <p:nvPr>
            <p:ph type="sldNum" sz="quarter" idx="12"/>
          </p:nvPr>
        </p:nvSpPr>
        <p:spPr/>
        <p:txBody>
          <a:bodyPr/>
          <a:lstStyle/>
          <a:p>
            <a:fld id="{D0D7D282-14F6-45FE-BD60-B6FD62E148CD}" type="slidenum">
              <a:rPr lang="cs-CZ" altLang="cs-CZ" smtClean="0"/>
              <a:t>25</a:t>
            </a:fld>
            <a:endParaRPr lang="cs-CZ" altLang="cs-CZ"/>
          </a:p>
        </p:txBody>
      </p:sp>
      <p:pic>
        <p:nvPicPr>
          <p:cNvPr id="8" name="Picture 7">
            <a:extLst>
              <a:ext uri="{FF2B5EF4-FFF2-40B4-BE49-F238E27FC236}">
                <a16:creationId xmlns:a16="http://schemas.microsoft.com/office/drawing/2014/main" id="{6926E8AE-DA50-4A46-AB9B-BAEDA8B1F9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2" y="2795726"/>
            <a:ext cx="3338004" cy="2225336"/>
          </a:xfrm>
          <a:prstGeom prst="rect">
            <a:avLst/>
          </a:prstGeom>
        </p:spPr>
      </p:pic>
      <p:pic>
        <p:nvPicPr>
          <p:cNvPr id="10" name="Picture 9">
            <a:extLst>
              <a:ext uri="{FF2B5EF4-FFF2-40B4-BE49-F238E27FC236}">
                <a16:creationId xmlns:a16="http://schemas.microsoft.com/office/drawing/2014/main" id="{61AE0110-949B-4B49-BE94-AB26CADC61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601" y="4599774"/>
            <a:ext cx="3197580" cy="2131720"/>
          </a:xfrm>
          <a:prstGeom prst="rect">
            <a:avLst/>
          </a:prstGeom>
        </p:spPr>
      </p:pic>
      <p:pic>
        <p:nvPicPr>
          <p:cNvPr id="12" name="Picture 11">
            <a:extLst>
              <a:ext uri="{FF2B5EF4-FFF2-40B4-BE49-F238E27FC236}">
                <a16:creationId xmlns:a16="http://schemas.microsoft.com/office/drawing/2014/main" id="{8664295D-8737-40AC-80DF-7A4A900D30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5226" y="2743939"/>
            <a:ext cx="3338006" cy="2225337"/>
          </a:xfrm>
          <a:prstGeom prst="rect">
            <a:avLst/>
          </a:prstGeom>
        </p:spPr>
      </p:pic>
      <p:pic>
        <p:nvPicPr>
          <p:cNvPr id="14" name="Picture 13">
            <a:extLst>
              <a:ext uri="{FF2B5EF4-FFF2-40B4-BE49-F238E27FC236}">
                <a16:creationId xmlns:a16="http://schemas.microsoft.com/office/drawing/2014/main" id="{FC3B12B1-6706-4467-9E0A-393F7829FB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9464" y="4180642"/>
            <a:ext cx="3444536" cy="2296357"/>
          </a:xfrm>
          <a:prstGeom prst="rect">
            <a:avLst/>
          </a:prstGeom>
        </p:spPr>
      </p:pic>
    </p:spTree>
    <p:extLst>
      <p:ext uri="{BB962C8B-B14F-4D97-AF65-F5344CB8AC3E}">
        <p14:creationId xmlns:p14="http://schemas.microsoft.com/office/powerpoint/2010/main" val="1124943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FA2ACF-E04D-4CB5-8EA2-4CE74A6C9410}"/>
              </a:ext>
            </a:extLst>
          </p:cNvPr>
          <p:cNvSpPr>
            <a:spLocks noGrp="1"/>
          </p:cNvSpPr>
          <p:nvPr>
            <p:ph idx="1"/>
          </p:nvPr>
        </p:nvSpPr>
        <p:spPr>
          <a:xfrm>
            <a:off x="514905" y="1198485"/>
            <a:ext cx="8318377" cy="4978478"/>
          </a:xfrm>
        </p:spPr>
        <p:txBody>
          <a:bodyPr>
            <a:normAutofit/>
          </a:bodyPr>
          <a:lstStyle/>
          <a:p>
            <a:pPr marL="342900" lvl="0" indent="-342900" algn="just">
              <a:lnSpc>
                <a:spcPct val="150000"/>
              </a:lnSpc>
              <a:spcAft>
                <a:spcPts val="0"/>
              </a:spcAft>
              <a:buFont typeface="Symbol" panose="05050102010706020507" pitchFamily="18" charset="2"/>
              <a:buChar char=""/>
              <a:tabLst>
                <a:tab pos="678180" algn="l"/>
              </a:tabLst>
            </a:pPr>
            <a:r>
              <a:rPr lang="en-GB" sz="1800" dirty="0">
                <a:effectLst/>
                <a:latin typeface="Times New Roman" panose="02020603050405020304" pitchFamily="18" charset="0"/>
                <a:ea typeface="SimSun" panose="02010600030101010101" pitchFamily="2" charset="-122"/>
                <a:cs typeface="Times New Roman" panose="02020603050405020304" pitchFamily="18" charset="0"/>
              </a:rPr>
              <a:t> </a:t>
            </a:r>
            <a:r>
              <a:rPr lang="bg-BG" sz="1800" b="1" i="1"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Религиозни туристически ресурси</a:t>
            </a:r>
            <a:r>
              <a:rPr lang="bg-BG" sz="18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 - Катедрален храм “Св. Димитър”, Православен храм “Свети Николай”, Православен храм “Св. Панталеймон”, Православен храм “Св. Петка”, Джамията на Осман Пазвантоглу, Видинската синагога, Раковишки манастир, Изворски манастир, Добридолски манастир, Скален манастир “Алботин” и  множество църкви и манастири, разположени в отделните населени места на Областта; </a:t>
            </a:r>
            <a:endParaRPr lang="en-GB" sz="1800" dirty="0">
              <a:solidFill>
                <a:srgbClr val="0070C0"/>
              </a:solidFill>
              <a:effectLst/>
              <a:latin typeface="Calibri" panose="020F0502020204030204" pitchFamily="34" charset="0"/>
              <a:ea typeface="SimSun" panose="02010600030101010101" pitchFamily="2" charset="-122"/>
              <a:cs typeface="Times New Roman" panose="02020603050405020304" pitchFamily="18" charset="0"/>
            </a:endParaRPr>
          </a:p>
          <a:p>
            <a:endParaRPr lang="en-GB" dirty="0"/>
          </a:p>
        </p:txBody>
      </p:sp>
      <p:sp>
        <p:nvSpPr>
          <p:cNvPr id="4" name="Date Placeholder 3">
            <a:extLst>
              <a:ext uri="{FF2B5EF4-FFF2-40B4-BE49-F238E27FC236}">
                <a16:creationId xmlns:a16="http://schemas.microsoft.com/office/drawing/2014/main" id="{210CB393-549D-42A5-AAFA-315418C70650}"/>
              </a:ext>
            </a:extLst>
          </p:cNvPr>
          <p:cNvSpPr>
            <a:spLocks noGrp="1"/>
          </p:cNvSpPr>
          <p:nvPr>
            <p:ph type="dt" sz="half" idx="10"/>
          </p:nvPr>
        </p:nvSpPr>
        <p:spPr/>
        <p:txBody>
          <a:bodyPr/>
          <a:lstStyle/>
          <a:p>
            <a:fld id="{8C5D8D05-23DD-4FE9-BEBA-77E4F8A36A02}" type="datetime1">
              <a:rPr lang="cs-CZ" altLang="cs-CZ" smtClean="0"/>
              <a:t>16.12.2021</a:t>
            </a:fld>
            <a:endParaRPr lang="cs-CZ" altLang="cs-CZ"/>
          </a:p>
        </p:txBody>
      </p:sp>
      <p:sp>
        <p:nvSpPr>
          <p:cNvPr id="5" name="Footer Placeholder 4">
            <a:extLst>
              <a:ext uri="{FF2B5EF4-FFF2-40B4-BE49-F238E27FC236}">
                <a16:creationId xmlns:a16="http://schemas.microsoft.com/office/drawing/2014/main" id="{7B0DF7AD-931F-4962-8513-47A9CBCF61CD}"/>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C81E0FE5-22A7-46E0-B5E0-B65D2734A0FE}"/>
              </a:ext>
            </a:extLst>
          </p:cNvPr>
          <p:cNvSpPr>
            <a:spLocks noGrp="1"/>
          </p:cNvSpPr>
          <p:nvPr>
            <p:ph type="sldNum" sz="quarter" idx="12"/>
          </p:nvPr>
        </p:nvSpPr>
        <p:spPr/>
        <p:txBody>
          <a:bodyPr/>
          <a:lstStyle/>
          <a:p>
            <a:fld id="{D0D7D282-14F6-45FE-BD60-B6FD62E148CD}" type="slidenum">
              <a:rPr lang="cs-CZ" altLang="cs-CZ" smtClean="0"/>
              <a:t>26</a:t>
            </a:fld>
            <a:endParaRPr lang="cs-CZ" altLang="cs-CZ"/>
          </a:p>
        </p:txBody>
      </p:sp>
      <p:pic>
        <p:nvPicPr>
          <p:cNvPr id="7" name="Picture 6">
            <a:extLst>
              <a:ext uri="{FF2B5EF4-FFF2-40B4-BE49-F238E27FC236}">
                <a16:creationId xmlns:a16="http://schemas.microsoft.com/office/drawing/2014/main" id="{B905F09E-FC90-4344-838A-C1CFBA76FF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8214" y="3429000"/>
            <a:ext cx="1940881" cy="2587841"/>
          </a:xfrm>
          <a:prstGeom prst="rect">
            <a:avLst/>
          </a:prstGeom>
        </p:spPr>
      </p:pic>
      <p:pic>
        <p:nvPicPr>
          <p:cNvPr id="9" name="Picture 8">
            <a:extLst>
              <a:ext uri="{FF2B5EF4-FFF2-40B4-BE49-F238E27FC236}">
                <a16:creationId xmlns:a16="http://schemas.microsoft.com/office/drawing/2014/main" id="{5D4F7157-9C88-4980-B7F1-8D4A9BD52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836" y="3827517"/>
            <a:ext cx="3252186" cy="2439140"/>
          </a:xfrm>
          <a:prstGeom prst="rect">
            <a:avLst/>
          </a:prstGeom>
        </p:spPr>
      </p:pic>
      <p:pic>
        <p:nvPicPr>
          <p:cNvPr id="11" name="Picture 10">
            <a:extLst>
              <a:ext uri="{FF2B5EF4-FFF2-40B4-BE49-F238E27FC236}">
                <a16:creationId xmlns:a16="http://schemas.microsoft.com/office/drawing/2014/main" id="{84A3831F-A88D-4994-A0E9-1F0AAF9E5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392" y="4368954"/>
            <a:ext cx="3136696" cy="2352522"/>
          </a:xfrm>
          <a:prstGeom prst="rect">
            <a:avLst/>
          </a:prstGeom>
        </p:spPr>
      </p:pic>
    </p:spTree>
    <p:extLst>
      <p:ext uri="{BB962C8B-B14F-4D97-AF65-F5344CB8AC3E}">
        <p14:creationId xmlns:p14="http://schemas.microsoft.com/office/powerpoint/2010/main" val="2973598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3CCC3A-DC3A-473D-BEB6-EE1549CCEA3F}"/>
              </a:ext>
            </a:extLst>
          </p:cNvPr>
          <p:cNvSpPr>
            <a:spLocks noGrp="1"/>
          </p:cNvSpPr>
          <p:nvPr>
            <p:ph idx="1"/>
          </p:nvPr>
        </p:nvSpPr>
        <p:spPr>
          <a:xfrm>
            <a:off x="523783" y="1278384"/>
            <a:ext cx="7991567" cy="4898579"/>
          </a:xfrm>
        </p:spPr>
        <p:txBody>
          <a:bodyPr>
            <a:normAutofit/>
          </a:bodyPr>
          <a:lstStyle/>
          <a:p>
            <a:pPr algn="just"/>
            <a:r>
              <a:rPr lang="bg-BG" sz="1800" dirty="0">
                <a:latin typeface="Trebuchet MS" panose="020B0603020202020204" pitchFamily="34" charset="0"/>
                <a:cs typeface="Times New Roman" panose="02020603050405020304" pitchFamily="18" charset="0"/>
              </a:rPr>
              <a:t>Статистиката показва, че </a:t>
            </a:r>
            <a:r>
              <a:rPr lang="ru-RU" sz="1800" dirty="0">
                <a:effectLst/>
                <a:latin typeface="Trebuchet MS" panose="020B0603020202020204" pitchFamily="34" charset="0"/>
                <a:ea typeface="SimSun" panose="02010600030101010101" pitchFamily="2" charset="-122"/>
                <a:cs typeface="Times New Roman" panose="02020603050405020304" pitchFamily="18" charset="0"/>
              </a:rPr>
              <a:t>като цяло, 30% от туристическите дестинации се избират заради </a:t>
            </a:r>
            <a:r>
              <a:rPr lang="ru-RU" sz="1800" dirty="0">
                <a:solidFill>
                  <a:srgbClr val="FFC000"/>
                </a:solidFill>
                <a:effectLst/>
                <a:latin typeface="Trebuchet MS" panose="020B0603020202020204" pitchFamily="34" charset="0"/>
                <a:ea typeface="SimSun" panose="02010600030101010101" pitchFamily="2" charset="-122"/>
                <a:cs typeface="Times New Roman" panose="02020603050405020304" pitchFamily="18" charset="0"/>
              </a:rPr>
              <a:t>историческите забележителности</a:t>
            </a:r>
            <a:r>
              <a:rPr lang="ru-RU" sz="1800" dirty="0">
                <a:effectLst/>
                <a:latin typeface="Trebuchet MS" panose="020B0603020202020204" pitchFamily="34" charset="0"/>
                <a:ea typeface="SimSun" panose="02010600030101010101" pitchFamily="2" charset="-122"/>
                <a:cs typeface="Times New Roman" panose="02020603050405020304" pitchFamily="18" charset="0"/>
              </a:rPr>
              <a:t>, които могат да бъдат посетени и този процент се увеличава до 45-50%, ако включим по-широкия културен сектор, като фестивали или други видове </a:t>
            </a:r>
            <a:r>
              <a:rPr lang="ru-RU" sz="1800" dirty="0">
                <a:solidFill>
                  <a:srgbClr val="00B0F0"/>
                </a:solidFill>
                <a:effectLst/>
                <a:latin typeface="Trebuchet MS" panose="020B0603020202020204" pitchFamily="34" charset="0"/>
                <a:ea typeface="SimSun" panose="02010600030101010101" pitchFamily="2" charset="-122"/>
                <a:cs typeface="Times New Roman" panose="02020603050405020304" pitchFamily="18" charset="0"/>
              </a:rPr>
              <a:t>културни събития</a:t>
            </a:r>
            <a:r>
              <a:rPr lang="ru-RU" sz="1800" dirty="0">
                <a:effectLst/>
                <a:latin typeface="Trebuchet MS" panose="020B0603020202020204" pitchFamily="34" charset="0"/>
                <a:ea typeface="SimSun" panose="02010600030101010101" pitchFamily="2" charset="-122"/>
                <a:cs typeface="Times New Roman" panose="02020603050405020304" pitchFamily="18" charset="0"/>
              </a:rPr>
              <a:t>.</a:t>
            </a:r>
            <a:r>
              <a:rPr lang="bg-BG" sz="1800" dirty="0">
                <a:effectLst/>
                <a:latin typeface="Trebuchet MS" panose="020B0603020202020204" pitchFamily="34" charset="0"/>
                <a:ea typeface="Times New Roman" panose="02020603050405020304" pitchFamily="18" charset="0"/>
                <a:cs typeface="Times New Roman" panose="02020603050405020304" pitchFamily="18" charset="0"/>
              </a:rPr>
              <a:t> </a:t>
            </a:r>
            <a:endParaRPr lang="en-GB" sz="18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r>
              <a:rPr lang="bg-BG" sz="1800" dirty="0">
                <a:latin typeface="Trebuchet MS" panose="020B0603020202020204" pitchFamily="34" charset="0"/>
                <a:ea typeface="Times New Roman" panose="02020603050405020304" pitchFamily="18" charset="0"/>
                <a:cs typeface="Times New Roman" panose="02020603050405020304" pitchFamily="18" charset="0"/>
              </a:rPr>
              <a:t>Както вече споменахме по – горе, региона на Видин </a:t>
            </a:r>
            <a:r>
              <a:rPr lang="bg-BG" sz="1800" dirty="0">
                <a:effectLst/>
                <a:latin typeface="Trebuchet MS" panose="020B0603020202020204" pitchFamily="34" charset="0"/>
                <a:ea typeface="Times New Roman" panose="02020603050405020304" pitchFamily="18" charset="0"/>
                <a:cs typeface="Times New Roman" panose="02020603050405020304" pitchFamily="18" charset="0"/>
              </a:rPr>
              <a:t>има </a:t>
            </a:r>
            <a:r>
              <a:rPr lang="bg-BG" sz="1800" dirty="0">
                <a:solidFill>
                  <a:srgbClr val="FFC000"/>
                </a:solidFill>
                <a:effectLst/>
                <a:latin typeface="Trebuchet MS" panose="020B0603020202020204" pitchFamily="34" charset="0"/>
                <a:ea typeface="Times New Roman" panose="02020603050405020304" pitchFamily="18" charset="0"/>
                <a:cs typeface="Times New Roman" panose="02020603050405020304" pitchFamily="18" charset="0"/>
              </a:rPr>
              <a:t>богато културно - историческо наследство от римско време </a:t>
            </a:r>
            <a:r>
              <a:rPr lang="bg-BG" sz="1800" dirty="0">
                <a:effectLst/>
                <a:latin typeface="Trebuchet MS" panose="020B0603020202020204" pitchFamily="34" charset="0"/>
                <a:ea typeface="Times New Roman" panose="02020603050405020304" pitchFamily="18" charset="0"/>
                <a:cs typeface="Times New Roman" panose="02020603050405020304" pitchFamily="18" charset="0"/>
              </a:rPr>
              <a:t>и Възраждането, което е добре запазено и съхранено, с потенциални възможности за превръщане в желана за посещение туристическа дестинация. </a:t>
            </a:r>
            <a:endParaRPr lang="en-GB" sz="1800" dirty="0">
              <a:latin typeface="Trebuchet MS" panose="020B060302020202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AD2D9265-CF47-4727-B3BE-15CBA2EE2A89}"/>
              </a:ext>
            </a:extLst>
          </p:cNvPr>
          <p:cNvSpPr>
            <a:spLocks noGrp="1"/>
          </p:cNvSpPr>
          <p:nvPr>
            <p:ph type="dt" sz="half" idx="10"/>
          </p:nvPr>
        </p:nvSpPr>
        <p:spPr/>
        <p:txBody>
          <a:bodyPr/>
          <a:lstStyle/>
          <a:p>
            <a:r>
              <a:rPr lang="bg-BG" altLang="cs-CZ" dirty="0"/>
              <a:t>16.12.2021</a:t>
            </a:r>
            <a:endParaRPr lang="cs-CZ" altLang="cs-CZ" dirty="0"/>
          </a:p>
        </p:txBody>
      </p:sp>
      <p:sp>
        <p:nvSpPr>
          <p:cNvPr id="5" name="Footer Placeholder 4">
            <a:extLst>
              <a:ext uri="{FF2B5EF4-FFF2-40B4-BE49-F238E27FC236}">
                <a16:creationId xmlns:a16="http://schemas.microsoft.com/office/drawing/2014/main" id="{E24AF949-043B-4DFC-BC41-01F36493271E}"/>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93E1E587-0026-48B8-9D94-53319407FA45}"/>
              </a:ext>
            </a:extLst>
          </p:cNvPr>
          <p:cNvSpPr>
            <a:spLocks noGrp="1"/>
          </p:cNvSpPr>
          <p:nvPr>
            <p:ph type="sldNum" sz="quarter" idx="12"/>
          </p:nvPr>
        </p:nvSpPr>
        <p:spPr/>
        <p:txBody>
          <a:bodyPr/>
          <a:lstStyle/>
          <a:p>
            <a:fld id="{D0D7D282-14F6-45FE-BD60-B6FD62E148CD}" type="slidenum">
              <a:rPr lang="cs-CZ" altLang="cs-CZ" smtClean="0"/>
              <a:t>27</a:t>
            </a:fld>
            <a:endParaRPr lang="cs-CZ" altLang="cs-CZ"/>
          </a:p>
        </p:txBody>
      </p:sp>
      <p:pic>
        <p:nvPicPr>
          <p:cNvPr id="11" name="Picture 10">
            <a:extLst>
              <a:ext uri="{FF2B5EF4-FFF2-40B4-BE49-F238E27FC236}">
                <a16:creationId xmlns:a16="http://schemas.microsoft.com/office/drawing/2014/main" id="{E0F85F57-FF06-4F77-951E-B7E0E1CDBE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951" y="3787406"/>
            <a:ext cx="3217046" cy="2144697"/>
          </a:xfrm>
          <a:prstGeom prst="rect">
            <a:avLst/>
          </a:prstGeom>
        </p:spPr>
      </p:pic>
      <p:pic>
        <p:nvPicPr>
          <p:cNvPr id="13" name="Picture 12">
            <a:extLst>
              <a:ext uri="{FF2B5EF4-FFF2-40B4-BE49-F238E27FC236}">
                <a16:creationId xmlns:a16="http://schemas.microsoft.com/office/drawing/2014/main" id="{6421528E-A1E7-4F39-BE51-87634C2119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1836" y="3836234"/>
            <a:ext cx="3217046" cy="2144697"/>
          </a:xfrm>
          <a:prstGeom prst="rect">
            <a:avLst/>
          </a:prstGeom>
        </p:spPr>
      </p:pic>
    </p:spTree>
    <p:extLst>
      <p:ext uri="{BB962C8B-B14F-4D97-AF65-F5344CB8AC3E}">
        <p14:creationId xmlns:p14="http://schemas.microsoft.com/office/powerpoint/2010/main" val="3484461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6D96D6-9240-48E8-862C-0F344C58D772}"/>
              </a:ext>
            </a:extLst>
          </p:cNvPr>
          <p:cNvSpPr>
            <a:spLocks noGrp="1"/>
          </p:cNvSpPr>
          <p:nvPr>
            <p:ph idx="1"/>
          </p:nvPr>
        </p:nvSpPr>
        <p:spPr/>
        <p:txBody>
          <a:bodyPr>
            <a:normAutofit/>
          </a:bodyPr>
          <a:lstStyle/>
          <a:p>
            <a:pPr algn="just"/>
            <a:r>
              <a:rPr lang="bg-BG" sz="1800" dirty="0">
                <a:effectLst/>
                <a:latin typeface="Trebuchet MS" panose="020B0603020202020204" pitchFamily="34" charset="0"/>
                <a:ea typeface="Times New Roman" panose="02020603050405020304" pitchFamily="18" charset="0"/>
                <a:cs typeface="Times New Roman" panose="02020603050405020304" pitchFamily="18" charset="0"/>
              </a:rPr>
              <a:t>Запазени са </a:t>
            </a:r>
            <a:r>
              <a:rPr lang="bg-BG" sz="1800" dirty="0">
                <a:solidFill>
                  <a:srgbClr val="FFC000"/>
                </a:solidFill>
                <a:effectLst/>
                <a:latin typeface="Trebuchet MS" panose="020B0603020202020204" pitchFamily="34" charset="0"/>
                <a:ea typeface="Times New Roman" panose="02020603050405020304" pitchFamily="18" charset="0"/>
                <a:cs typeface="Times New Roman" panose="02020603050405020304" pitchFamily="18" charset="0"/>
              </a:rPr>
              <a:t>традиции, занаяти и стари технологии</a:t>
            </a:r>
            <a:r>
              <a:rPr lang="bg-BG" sz="1800" dirty="0">
                <a:effectLst/>
                <a:latin typeface="Trebuchet MS" panose="020B0603020202020204" pitchFamily="34" charset="0"/>
                <a:ea typeface="Times New Roman" panose="02020603050405020304" pitchFamily="18" charset="0"/>
                <a:cs typeface="Times New Roman" panose="02020603050405020304" pitchFamily="18" charset="0"/>
              </a:rPr>
              <a:t>, които и днес могат да се демонстрират. </a:t>
            </a:r>
          </a:p>
          <a:p>
            <a:pPr algn="just"/>
            <a:r>
              <a:rPr lang="bg-BG" sz="1800" dirty="0">
                <a:effectLst/>
                <a:latin typeface="Trebuchet MS" panose="020B0603020202020204" pitchFamily="34" charset="0"/>
                <a:ea typeface="Times New Roman" panose="02020603050405020304" pitchFamily="18" charset="0"/>
                <a:cs typeface="Times New Roman" panose="02020603050405020304" pitchFamily="18" charset="0"/>
              </a:rPr>
              <a:t>Налице са уникални природни и антропогенни ресурси за развиване на културно-исторически, еко, риболовен, воден, пещерен, и селски туризъм. </a:t>
            </a:r>
          </a:p>
          <a:p>
            <a:endParaRPr lang="en-GB" dirty="0"/>
          </a:p>
        </p:txBody>
      </p:sp>
      <p:sp>
        <p:nvSpPr>
          <p:cNvPr id="4" name="Date Placeholder 3">
            <a:extLst>
              <a:ext uri="{FF2B5EF4-FFF2-40B4-BE49-F238E27FC236}">
                <a16:creationId xmlns:a16="http://schemas.microsoft.com/office/drawing/2014/main" id="{76E5867B-D7DD-4D2D-AF77-C83790BC06D9}"/>
              </a:ext>
            </a:extLst>
          </p:cNvPr>
          <p:cNvSpPr>
            <a:spLocks noGrp="1"/>
          </p:cNvSpPr>
          <p:nvPr>
            <p:ph type="dt" sz="half" idx="10"/>
          </p:nvPr>
        </p:nvSpPr>
        <p:spPr/>
        <p:txBody>
          <a:bodyPr/>
          <a:lstStyle/>
          <a:p>
            <a:r>
              <a:rPr lang="bg-BG" altLang="cs-CZ" dirty="0"/>
              <a:t>16.12.2021</a:t>
            </a:r>
            <a:endParaRPr lang="cs-CZ" altLang="cs-CZ" dirty="0"/>
          </a:p>
        </p:txBody>
      </p:sp>
      <p:sp>
        <p:nvSpPr>
          <p:cNvPr id="5" name="Footer Placeholder 4">
            <a:extLst>
              <a:ext uri="{FF2B5EF4-FFF2-40B4-BE49-F238E27FC236}">
                <a16:creationId xmlns:a16="http://schemas.microsoft.com/office/drawing/2014/main" id="{518E31A9-E76E-4449-93FD-95DB56C7932D}"/>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8376EDD2-94D7-4996-8B0A-07592D714A5A}"/>
              </a:ext>
            </a:extLst>
          </p:cNvPr>
          <p:cNvSpPr>
            <a:spLocks noGrp="1"/>
          </p:cNvSpPr>
          <p:nvPr>
            <p:ph type="sldNum" sz="quarter" idx="12"/>
          </p:nvPr>
        </p:nvSpPr>
        <p:spPr/>
        <p:txBody>
          <a:bodyPr/>
          <a:lstStyle/>
          <a:p>
            <a:fld id="{D0D7D282-14F6-45FE-BD60-B6FD62E148CD}" type="slidenum">
              <a:rPr lang="cs-CZ" altLang="cs-CZ" smtClean="0"/>
              <a:t>28</a:t>
            </a:fld>
            <a:endParaRPr lang="cs-CZ" altLang="cs-CZ"/>
          </a:p>
        </p:txBody>
      </p:sp>
      <p:pic>
        <p:nvPicPr>
          <p:cNvPr id="7" name="Picture 6">
            <a:extLst>
              <a:ext uri="{FF2B5EF4-FFF2-40B4-BE49-F238E27FC236}">
                <a16:creationId xmlns:a16="http://schemas.microsoft.com/office/drawing/2014/main" id="{1EE6D2CE-DE04-42A2-AF4D-2B6255106B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963" y="3377538"/>
            <a:ext cx="4199138" cy="2799425"/>
          </a:xfrm>
          <a:prstGeom prst="rect">
            <a:avLst/>
          </a:prstGeom>
        </p:spPr>
      </p:pic>
      <p:pic>
        <p:nvPicPr>
          <p:cNvPr id="9" name="Picture 8">
            <a:extLst>
              <a:ext uri="{FF2B5EF4-FFF2-40B4-BE49-F238E27FC236}">
                <a16:creationId xmlns:a16="http://schemas.microsoft.com/office/drawing/2014/main" id="{4D90735C-4B4E-45BF-A030-8E01FF649E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4862" y="3677574"/>
            <a:ext cx="4199138" cy="2799425"/>
          </a:xfrm>
          <a:prstGeom prst="rect">
            <a:avLst/>
          </a:prstGeom>
        </p:spPr>
      </p:pic>
    </p:spTree>
    <p:extLst>
      <p:ext uri="{BB962C8B-B14F-4D97-AF65-F5344CB8AC3E}">
        <p14:creationId xmlns:p14="http://schemas.microsoft.com/office/powerpoint/2010/main" val="3590459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A4CA26-D846-4CDD-B480-80CE5CD072C0}"/>
              </a:ext>
            </a:extLst>
          </p:cNvPr>
          <p:cNvSpPr>
            <a:spLocks noGrp="1"/>
          </p:cNvSpPr>
          <p:nvPr>
            <p:ph idx="1"/>
          </p:nvPr>
        </p:nvSpPr>
        <p:spPr/>
        <p:txBody>
          <a:bodyPr>
            <a:normAutofit/>
          </a:bodyPr>
          <a:lstStyle/>
          <a:p>
            <a:pPr algn="just"/>
            <a:r>
              <a:rPr lang="bg-BG" sz="1900" dirty="0">
                <a:effectLst/>
                <a:latin typeface="Trebuchet MS" panose="020B0603020202020204" pitchFamily="34" charset="0"/>
                <a:ea typeface="Times New Roman" panose="02020603050405020304" pitchFamily="18" charset="0"/>
                <a:cs typeface="Times New Roman" panose="02020603050405020304" pitchFamily="18" charset="0"/>
              </a:rPr>
              <a:t>Усилията на местния бизнес в посока развиване на сектора туризъм са видими от факта, че в сектор хотели и ресторанти в областта се отчита тенденция на нарастване, независимо от малкия им дял в икономиката на СЗРП, което дава основание за известен оптимизъм по отношение на туризма.</a:t>
            </a:r>
          </a:p>
          <a:p>
            <a:pPr algn="just"/>
            <a:r>
              <a:rPr lang="bg-BG" sz="1900" dirty="0">
                <a:effectLst/>
                <a:latin typeface="Trebuchet MS" panose="020B0603020202020204" pitchFamily="34" charset="0"/>
                <a:ea typeface="Times New Roman" panose="02020603050405020304" pitchFamily="18" charset="0"/>
                <a:cs typeface="Times New Roman" panose="02020603050405020304" pitchFamily="18" charset="0"/>
              </a:rPr>
              <a:t>Не на последно място е добре да се отбележи, че е налице възможност за развитие на туризъм през цялата година.</a:t>
            </a:r>
          </a:p>
          <a:p>
            <a:pPr marL="0" indent="0" algn="ctr">
              <a:buNone/>
            </a:pPr>
            <a:r>
              <a:rPr lang="ru-RU" sz="1900" dirty="0">
                <a:solidFill>
                  <a:srgbClr val="FFC000"/>
                </a:solidFill>
                <a:effectLst/>
                <a:latin typeface="Trebuchet MS" panose="020B0603020202020204" pitchFamily="34" charset="0"/>
                <a:ea typeface="Times New Roman" panose="02020603050405020304" pitchFamily="18" charset="0"/>
                <a:cs typeface="Times New Roman" panose="02020603050405020304" pitchFamily="18" charset="0"/>
              </a:rPr>
              <a:t>Всичко изредено до тук е предпоставка за позиционирането на област Видин като атрактивна туристическа дестинация.</a:t>
            </a:r>
            <a:endParaRPr lang="en-GB" sz="1900" dirty="0">
              <a:solidFill>
                <a:srgbClr val="FFC000"/>
              </a:solidFill>
              <a:effectLst/>
              <a:latin typeface="Trebuchet MS" panose="020B0603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Date Placeholder 3">
            <a:extLst>
              <a:ext uri="{FF2B5EF4-FFF2-40B4-BE49-F238E27FC236}">
                <a16:creationId xmlns:a16="http://schemas.microsoft.com/office/drawing/2014/main" id="{CC2FCE8E-5A35-4F30-91A0-8D70FDD9D966}"/>
              </a:ext>
            </a:extLst>
          </p:cNvPr>
          <p:cNvSpPr>
            <a:spLocks noGrp="1"/>
          </p:cNvSpPr>
          <p:nvPr>
            <p:ph type="dt" sz="half" idx="10"/>
          </p:nvPr>
        </p:nvSpPr>
        <p:spPr/>
        <p:txBody>
          <a:bodyPr/>
          <a:lstStyle/>
          <a:p>
            <a:fld id="{8C5D8D05-23DD-4FE9-BEBA-77E4F8A36A02}" type="datetime1">
              <a:rPr lang="cs-CZ" altLang="cs-CZ" smtClean="0"/>
              <a:t>16.12.2021</a:t>
            </a:fld>
            <a:endParaRPr lang="cs-CZ" altLang="cs-CZ"/>
          </a:p>
        </p:txBody>
      </p:sp>
      <p:sp>
        <p:nvSpPr>
          <p:cNvPr id="5" name="Footer Placeholder 4">
            <a:extLst>
              <a:ext uri="{FF2B5EF4-FFF2-40B4-BE49-F238E27FC236}">
                <a16:creationId xmlns:a16="http://schemas.microsoft.com/office/drawing/2014/main" id="{3A60B38D-B832-4456-AF5F-DF0454E63F15}"/>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F5465606-83F5-47B3-B74A-AE92018263E1}"/>
              </a:ext>
            </a:extLst>
          </p:cNvPr>
          <p:cNvSpPr>
            <a:spLocks noGrp="1"/>
          </p:cNvSpPr>
          <p:nvPr>
            <p:ph type="sldNum" sz="quarter" idx="12"/>
          </p:nvPr>
        </p:nvSpPr>
        <p:spPr/>
        <p:txBody>
          <a:bodyPr/>
          <a:lstStyle/>
          <a:p>
            <a:fld id="{D0D7D282-14F6-45FE-BD60-B6FD62E148CD}" type="slidenum">
              <a:rPr lang="cs-CZ" altLang="cs-CZ" smtClean="0"/>
              <a:t>29</a:t>
            </a:fld>
            <a:endParaRPr lang="cs-CZ" altLang="cs-CZ"/>
          </a:p>
        </p:txBody>
      </p:sp>
      <p:pic>
        <p:nvPicPr>
          <p:cNvPr id="8" name="Picture 7">
            <a:extLst>
              <a:ext uri="{FF2B5EF4-FFF2-40B4-BE49-F238E27FC236}">
                <a16:creationId xmlns:a16="http://schemas.microsoft.com/office/drawing/2014/main" id="{C410EE68-E2A5-40B9-8617-A40B2B1EA0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8656" y="4606770"/>
            <a:ext cx="2805344" cy="1870229"/>
          </a:xfrm>
          <a:prstGeom prst="rect">
            <a:avLst/>
          </a:prstGeom>
        </p:spPr>
      </p:pic>
      <p:pic>
        <p:nvPicPr>
          <p:cNvPr id="10" name="Picture 9">
            <a:extLst>
              <a:ext uri="{FF2B5EF4-FFF2-40B4-BE49-F238E27FC236}">
                <a16:creationId xmlns:a16="http://schemas.microsoft.com/office/drawing/2014/main" id="{FB11D315-2DFB-4A79-9DA5-36005AEAC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246" y="4810193"/>
            <a:ext cx="3086100" cy="2057400"/>
          </a:xfrm>
          <a:prstGeom prst="rect">
            <a:avLst/>
          </a:prstGeom>
        </p:spPr>
      </p:pic>
      <p:pic>
        <p:nvPicPr>
          <p:cNvPr id="12" name="Picture 11">
            <a:extLst>
              <a:ext uri="{FF2B5EF4-FFF2-40B4-BE49-F238E27FC236}">
                <a16:creationId xmlns:a16="http://schemas.microsoft.com/office/drawing/2014/main" id="{629FD994-E9F1-423C-9EAE-5114D08349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607664" y="4918200"/>
            <a:ext cx="2323728" cy="1549152"/>
          </a:xfrm>
          <a:prstGeom prst="rect">
            <a:avLst/>
          </a:prstGeom>
        </p:spPr>
      </p:pic>
    </p:spTree>
    <p:extLst>
      <p:ext uri="{BB962C8B-B14F-4D97-AF65-F5344CB8AC3E}">
        <p14:creationId xmlns:p14="http://schemas.microsoft.com/office/powerpoint/2010/main" val="1628897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38D575-742F-45BA-A1CD-CCEF577C6C53}"/>
              </a:ext>
            </a:extLst>
          </p:cNvPr>
          <p:cNvSpPr>
            <a:spLocks noGrp="1"/>
          </p:cNvSpPr>
          <p:nvPr>
            <p:ph type="dt" sz="half" idx="10"/>
          </p:nvPr>
        </p:nvSpPr>
        <p:spPr/>
        <p:txBody>
          <a:bodyPr/>
          <a:lstStyle/>
          <a:p>
            <a:r>
              <a:rPr lang="bg-BG" altLang="cs-CZ" dirty="0"/>
              <a:t>16.12.2021</a:t>
            </a:r>
            <a:endParaRPr lang="cs-CZ" altLang="cs-CZ" dirty="0"/>
          </a:p>
        </p:txBody>
      </p:sp>
      <p:sp>
        <p:nvSpPr>
          <p:cNvPr id="5" name="Footer Placeholder 4">
            <a:extLst>
              <a:ext uri="{FF2B5EF4-FFF2-40B4-BE49-F238E27FC236}">
                <a16:creationId xmlns:a16="http://schemas.microsoft.com/office/drawing/2014/main" id="{9D8D77B7-FD5D-49AC-B275-48E2F9D811C1}"/>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A331990A-57F0-4705-A354-D96DFF68BAAA}"/>
              </a:ext>
            </a:extLst>
          </p:cNvPr>
          <p:cNvSpPr>
            <a:spLocks noGrp="1"/>
          </p:cNvSpPr>
          <p:nvPr>
            <p:ph type="sldNum" sz="quarter" idx="12"/>
          </p:nvPr>
        </p:nvSpPr>
        <p:spPr/>
        <p:txBody>
          <a:bodyPr/>
          <a:lstStyle/>
          <a:p>
            <a:fld id="{D0D7D282-14F6-45FE-BD60-B6FD62E148CD}" type="slidenum">
              <a:rPr lang="cs-CZ" altLang="cs-CZ" smtClean="0"/>
              <a:t>3</a:t>
            </a:fld>
            <a:endParaRPr lang="cs-CZ" altLang="cs-CZ"/>
          </a:p>
        </p:txBody>
      </p:sp>
      <p:pic>
        <p:nvPicPr>
          <p:cNvPr id="1026" name="Picture 2" descr="Административна карта на област Видин">
            <a:extLst>
              <a:ext uri="{FF2B5EF4-FFF2-40B4-BE49-F238E27FC236}">
                <a16:creationId xmlns:a16="http://schemas.microsoft.com/office/drawing/2014/main" id="{33B0B2E2-4CFF-45A2-BA09-7D232E0292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95280" y="0"/>
            <a:ext cx="4934320" cy="6405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787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8D332-40A9-4EE8-8006-D916C92EB686}"/>
              </a:ext>
            </a:extLst>
          </p:cNvPr>
          <p:cNvSpPr>
            <a:spLocks noGrp="1"/>
          </p:cNvSpPr>
          <p:nvPr>
            <p:ph idx="1"/>
          </p:nvPr>
        </p:nvSpPr>
        <p:spPr/>
        <p:txBody>
          <a:bodyPr/>
          <a:lstStyle/>
          <a:p>
            <a:endParaRPr lang="bg-BG" dirty="0"/>
          </a:p>
          <a:p>
            <a:endParaRPr lang="bg-BG" dirty="0"/>
          </a:p>
          <a:p>
            <a:pPr marL="0" indent="0" algn="ctr">
              <a:buNone/>
            </a:pPr>
            <a:r>
              <a:rPr lang="bg-BG" b="1" i="1" dirty="0"/>
              <a:t>БЛАГОДАРЯ ВИ ЗА ВНИМАНИЕТО!</a:t>
            </a:r>
            <a:endParaRPr lang="en-GB" b="1" i="1" dirty="0"/>
          </a:p>
        </p:txBody>
      </p:sp>
      <p:sp>
        <p:nvSpPr>
          <p:cNvPr id="4" name="Date Placeholder 3">
            <a:extLst>
              <a:ext uri="{FF2B5EF4-FFF2-40B4-BE49-F238E27FC236}">
                <a16:creationId xmlns:a16="http://schemas.microsoft.com/office/drawing/2014/main" id="{785EE55F-7C58-4ED7-8661-B591AD025CC0}"/>
              </a:ext>
            </a:extLst>
          </p:cNvPr>
          <p:cNvSpPr>
            <a:spLocks noGrp="1"/>
          </p:cNvSpPr>
          <p:nvPr>
            <p:ph type="dt" sz="half" idx="10"/>
          </p:nvPr>
        </p:nvSpPr>
        <p:spPr/>
        <p:txBody>
          <a:bodyPr/>
          <a:lstStyle/>
          <a:p>
            <a:r>
              <a:rPr lang="bg-BG" altLang="cs-CZ" dirty="0"/>
              <a:t>16.12.2021</a:t>
            </a:r>
            <a:endParaRPr lang="cs-CZ" altLang="cs-CZ" dirty="0"/>
          </a:p>
        </p:txBody>
      </p:sp>
      <p:sp>
        <p:nvSpPr>
          <p:cNvPr id="5" name="Footer Placeholder 4">
            <a:extLst>
              <a:ext uri="{FF2B5EF4-FFF2-40B4-BE49-F238E27FC236}">
                <a16:creationId xmlns:a16="http://schemas.microsoft.com/office/drawing/2014/main" id="{834A2028-EF94-4879-B19B-44655D7D232B}"/>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CB6AE86A-2D0A-4154-9879-36A42692D49A}"/>
              </a:ext>
            </a:extLst>
          </p:cNvPr>
          <p:cNvSpPr>
            <a:spLocks noGrp="1"/>
          </p:cNvSpPr>
          <p:nvPr>
            <p:ph type="sldNum" sz="quarter" idx="12"/>
          </p:nvPr>
        </p:nvSpPr>
        <p:spPr/>
        <p:txBody>
          <a:bodyPr/>
          <a:lstStyle/>
          <a:p>
            <a:fld id="{D0D7D282-14F6-45FE-BD60-B6FD62E148CD}" type="slidenum">
              <a:rPr lang="cs-CZ" altLang="cs-CZ" smtClean="0"/>
              <a:t>30</a:t>
            </a:fld>
            <a:endParaRPr lang="cs-CZ" altLang="cs-CZ"/>
          </a:p>
        </p:txBody>
      </p:sp>
    </p:spTree>
    <p:extLst>
      <p:ext uri="{BB962C8B-B14F-4D97-AF65-F5344CB8AC3E}">
        <p14:creationId xmlns:p14="http://schemas.microsoft.com/office/powerpoint/2010/main" val="3362432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zövegdoboz 8">
            <a:extLst>
              <a:ext uri="{FF2B5EF4-FFF2-40B4-BE49-F238E27FC236}">
                <a16:creationId xmlns:a16="http://schemas.microsoft.com/office/drawing/2014/main" id="{58687C18-096D-42EB-BE80-BBE161FE4BC3}"/>
              </a:ext>
            </a:extLst>
          </p:cNvPr>
          <p:cNvSpPr txBox="1"/>
          <p:nvPr/>
        </p:nvSpPr>
        <p:spPr>
          <a:xfrm>
            <a:off x="628649" y="1393794"/>
            <a:ext cx="7814015" cy="4074851"/>
          </a:xfrm>
          <a:prstGeom prst="rect">
            <a:avLst/>
          </a:prstGeom>
        </p:spPr>
        <p:txBody>
          <a:bodyPr vert="horz" lIns="91440" tIns="45720" rIns="91440" bIns="45720" numCol="1" rtlCol="0">
            <a:normAutofit lnSpcReduction="10000"/>
          </a:bodyPr>
          <a:lstStyle/>
          <a:p>
            <a:pPr algn="just">
              <a:lnSpc>
                <a:spcPct val="150000"/>
              </a:lnSpc>
            </a:pPr>
            <a:r>
              <a:rPr lang="bg-BG" sz="1800" dirty="0">
                <a:effectLst/>
                <a:latin typeface="Trebuchet MS" panose="020B0603020202020204" pitchFamily="34" charset="0"/>
                <a:ea typeface="SimSun" panose="02010600030101010101" pitchFamily="2" charset="-122"/>
              </a:rPr>
              <a:t>Сред конкурентните предимства на областта е </a:t>
            </a:r>
            <a:r>
              <a:rPr lang="bg-BG" sz="1800" i="1" dirty="0">
                <a:solidFill>
                  <a:srgbClr val="00B0F0"/>
                </a:solidFill>
                <a:effectLst/>
                <a:latin typeface="Trebuchet MS" panose="020B0603020202020204" pitchFamily="34" charset="0"/>
                <a:ea typeface="SimSun" panose="02010600030101010101" pitchFamily="2" charset="-122"/>
              </a:rPr>
              <a:t>стратегическото географско положение</a:t>
            </a:r>
            <a:r>
              <a:rPr lang="bg-BG" sz="1800" dirty="0">
                <a:effectLst/>
                <a:latin typeface="Trebuchet MS" panose="020B0603020202020204" pitchFamily="34" charset="0"/>
                <a:ea typeface="SimSun" panose="02010600030101010101" pitchFamily="2" charset="-122"/>
              </a:rPr>
              <a:t>, което векове наред е благоприятствало развитието й като </a:t>
            </a:r>
            <a:r>
              <a:rPr lang="bg-BG" sz="1800" i="1" dirty="0">
                <a:solidFill>
                  <a:srgbClr val="00B0F0"/>
                </a:solidFill>
                <a:effectLst/>
                <a:latin typeface="Trebuchet MS" panose="020B0603020202020204" pitchFamily="34" charset="0"/>
                <a:ea typeface="SimSun" panose="02010600030101010101" pitchFamily="2" charset="-122"/>
              </a:rPr>
              <a:t>транспортен, търговски и културен център</a:t>
            </a:r>
            <a:r>
              <a:rPr lang="bg-BG" sz="1800" dirty="0">
                <a:effectLst/>
                <a:latin typeface="Trebuchet MS" panose="020B0603020202020204" pitchFamily="34" charset="0"/>
                <a:ea typeface="SimSun" panose="02010600030101010101" pitchFamily="2" charset="-122"/>
              </a:rPr>
              <a:t>. През областта преминават два европейски коридора.</a:t>
            </a:r>
            <a:endParaRPr lang="en-GB" sz="1800" dirty="0">
              <a:effectLst/>
              <a:latin typeface="Trebuchet MS" panose="020B0603020202020204" pitchFamily="34" charset="0"/>
              <a:ea typeface="SimSun" panose="02010600030101010101" pitchFamily="2" charset="-122"/>
            </a:endParaRPr>
          </a:p>
          <a:p>
            <a:pPr algn="just">
              <a:lnSpc>
                <a:spcPct val="150000"/>
              </a:lnSpc>
            </a:pPr>
            <a:r>
              <a:rPr lang="bg-BG" sz="1800" dirty="0">
                <a:effectLst/>
                <a:latin typeface="Trebuchet MS" panose="020B0603020202020204" pitchFamily="34" charset="0"/>
                <a:ea typeface="SimSun" panose="02010600030101010101" pitchFamily="2" charset="-122"/>
              </a:rPr>
              <a:t>Граничното положение и </a:t>
            </a:r>
            <a:r>
              <a:rPr lang="bg-BG" sz="1800" i="1" dirty="0">
                <a:solidFill>
                  <a:srgbClr val="00B0F0"/>
                </a:solidFill>
                <a:effectLst/>
                <a:latin typeface="Trebuchet MS" panose="020B0603020202020204" pitchFamily="34" charset="0"/>
                <a:ea typeface="SimSun" panose="02010600030101010101" pitchFamily="2" charset="-122"/>
              </a:rPr>
              <a:t>водната връзка със страните от Дунавския басейн</a:t>
            </a:r>
            <a:r>
              <a:rPr lang="bg-BG" sz="1800" dirty="0">
                <a:effectLst/>
                <a:latin typeface="Trebuchet MS" panose="020B0603020202020204" pitchFamily="34" charset="0"/>
                <a:ea typeface="SimSun" panose="02010600030101010101" pitchFamily="2" charset="-122"/>
              </a:rPr>
              <a:t> оказват значително влияние върху развитието на туризма в областта.</a:t>
            </a:r>
          </a:p>
          <a:p>
            <a:pPr algn="just">
              <a:lnSpc>
                <a:spcPct val="150000"/>
              </a:lnSpc>
            </a:pPr>
            <a:r>
              <a:rPr lang="bg-BG" sz="1800" dirty="0">
                <a:effectLst/>
                <a:latin typeface="Trebuchet MS" panose="020B0603020202020204" pitchFamily="34" charset="0"/>
                <a:ea typeface="SimSun" panose="02010600030101010101" pitchFamily="2" charset="-122"/>
              </a:rPr>
              <a:t>Туристическия</a:t>
            </a:r>
            <a:r>
              <a:rPr lang="bg-BG" dirty="0">
                <a:latin typeface="Trebuchet MS" panose="020B0603020202020204" pitchFamily="34" charset="0"/>
                <a:ea typeface="SimSun" panose="02010600030101010101" pitchFamily="2" charset="-122"/>
              </a:rPr>
              <a:t>т</a:t>
            </a:r>
            <a:r>
              <a:rPr lang="bg-BG" sz="1800" dirty="0">
                <a:effectLst/>
                <a:latin typeface="Trebuchet MS" panose="020B0603020202020204" pitchFamily="34" charset="0"/>
                <a:ea typeface="SimSun" panose="02010600030101010101" pitchFamily="2" charset="-122"/>
              </a:rPr>
              <a:t> сектор в региона на Видин се композира основно чрез </a:t>
            </a:r>
            <a:r>
              <a:rPr lang="bg-BG" sz="1800" i="1" dirty="0">
                <a:solidFill>
                  <a:srgbClr val="00B0F0"/>
                </a:solidFill>
                <a:effectLst/>
                <a:latin typeface="Trebuchet MS" panose="020B0603020202020204" pitchFamily="34" charset="0"/>
                <a:ea typeface="SimSun" panose="02010600030101010101" pitchFamily="2" charset="-122"/>
              </a:rPr>
              <a:t>фирмите, предлагащи хотелиерски услуги, заведенията за обществено хранене и лицензираните туристически агенции</a:t>
            </a:r>
            <a:r>
              <a:rPr lang="bg-BG" sz="1800" dirty="0">
                <a:effectLst/>
                <a:latin typeface="Trebuchet MS" panose="020B0603020202020204" pitchFamily="34" charset="0"/>
                <a:ea typeface="SimSun" panose="02010600030101010101" pitchFamily="2" charset="-122"/>
              </a:rPr>
              <a:t>.</a:t>
            </a:r>
            <a:endParaRPr lang="en-GB" sz="1800" dirty="0">
              <a:effectLst/>
              <a:latin typeface="Trebuchet MS" panose="020B0603020202020204" pitchFamily="34" charset="0"/>
              <a:ea typeface="SimSun" panose="02010600030101010101" pitchFamily="2" charset="-122"/>
            </a:endParaRPr>
          </a:p>
        </p:txBody>
      </p:sp>
      <p:sp>
        <p:nvSpPr>
          <p:cNvPr id="4" name="Date Placeholder 3"/>
          <p:cNvSpPr>
            <a:spLocks noGrp="1"/>
          </p:cNvSpPr>
          <p:nvPr>
            <p:ph type="dt" sz="half" idx="10"/>
          </p:nvPr>
        </p:nvSpPr>
        <p:spPr>
          <a:xfrm>
            <a:off x="628650" y="6356351"/>
            <a:ext cx="2057400" cy="365125"/>
          </a:xfrm>
        </p:spPr>
        <p:txBody>
          <a:bodyPr vert="horz" lIns="91440" tIns="45720" rIns="91440" bIns="45720" numCol="1" rtlCol="0" anchor="b" anchorCtr="0">
            <a:normAutofit/>
          </a:bodyPr>
          <a:lstStyle/>
          <a:p>
            <a:pPr>
              <a:spcAft>
                <a:spcPts val="600"/>
              </a:spcAft>
            </a:pPr>
            <a:r>
              <a:rPr lang="bg-BG" altLang="cs-CZ" dirty="0"/>
              <a:t>16.12.2021</a:t>
            </a:r>
            <a:endParaRPr lang="cs-CZ" altLang="cs-CZ" dirty="0"/>
          </a:p>
        </p:txBody>
      </p:sp>
      <p:sp>
        <p:nvSpPr>
          <p:cNvPr id="18" name="Footer Placeholder 5">
            <a:extLst>
              <a:ext uri="{FF2B5EF4-FFF2-40B4-BE49-F238E27FC236}">
                <a16:creationId xmlns:a16="http://schemas.microsoft.com/office/drawing/2014/main" id="{3E805613-00A1-418B-BEE4-5E009B3E7062}"/>
              </a:ext>
            </a:extLst>
          </p:cNvPr>
          <p:cNvSpPr>
            <a:spLocks noGrp="1"/>
          </p:cNvSpPr>
          <p:nvPr>
            <p:ph type="ftr" sz="quarter" idx="11"/>
          </p:nvPr>
        </p:nvSpPr>
        <p:spPr>
          <a:xfrm>
            <a:off x="3028950" y="6356351"/>
            <a:ext cx="3086100" cy="365125"/>
          </a:xfrm>
        </p:spPr>
        <p:txBody>
          <a:bodyPr/>
          <a:lstStyle/>
          <a:p>
            <a:endParaRPr lang="cs-CZ" altLang="cs-CZ"/>
          </a:p>
        </p:txBody>
      </p:sp>
      <p:sp>
        <p:nvSpPr>
          <p:cNvPr id="6" name="Slide Number Placeholder 5"/>
          <p:cNvSpPr>
            <a:spLocks noGrp="1"/>
          </p:cNvSpPr>
          <p:nvPr>
            <p:ph type="sldNum" sz="quarter" idx="12"/>
          </p:nvPr>
        </p:nvSpPr>
        <p:spPr>
          <a:xfrm>
            <a:off x="6457950" y="6356351"/>
            <a:ext cx="2057400" cy="365125"/>
          </a:xfrm>
        </p:spPr>
        <p:txBody>
          <a:bodyPr vert="horz" lIns="91440" tIns="45720" rIns="91440" bIns="45720" numCol="1" rtlCol="0" anchor="b" anchorCtr="0">
            <a:normAutofit/>
          </a:bodyPr>
          <a:lstStyle/>
          <a:p>
            <a:pPr>
              <a:spcAft>
                <a:spcPts val="600"/>
              </a:spcAft>
            </a:pPr>
            <a:fld id="{D0D7D282-14F6-45FE-BD60-B6FD62E148CD}" type="slidenum">
              <a:rPr lang="cs-CZ" altLang="cs-CZ" smtClean="0"/>
              <a:pPr>
                <a:spcAft>
                  <a:spcPts val="600"/>
                </a:spcAft>
              </a:pPr>
              <a:t>4</a:t>
            </a:fld>
            <a:endParaRPr lang="cs-CZ" altLang="cs-CZ"/>
          </a:p>
        </p:txBody>
      </p:sp>
    </p:spTree>
    <p:extLst>
      <p:ext uri="{BB962C8B-B14F-4D97-AF65-F5344CB8AC3E}">
        <p14:creationId xmlns:p14="http://schemas.microsoft.com/office/powerpoint/2010/main" val="2427301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DF38EBD-C193-48C6-A452-ACDB04B570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621" y="1346230"/>
            <a:ext cx="2900892" cy="4351338"/>
          </a:xfrm>
        </p:spPr>
      </p:pic>
      <p:sp>
        <p:nvSpPr>
          <p:cNvPr id="4" name="Date Placeholder 3">
            <a:extLst>
              <a:ext uri="{FF2B5EF4-FFF2-40B4-BE49-F238E27FC236}">
                <a16:creationId xmlns:a16="http://schemas.microsoft.com/office/drawing/2014/main" id="{6894D3C8-BD94-45CF-90FE-AA59680DBAD5}"/>
              </a:ext>
            </a:extLst>
          </p:cNvPr>
          <p:cNvSpPr>
            <a:spLocks noGrp="1"/>
          </p:cNvSpPr>
          <p:nvPr>
            <p:ph type="dt" sz="half" idx="10"/>
          </p:nvPr>
        </p:nvSpPr>
        <p:spPr/>
        <p:txBody>
          <a:bodyPr/>
          <a:lstStyle/>
          <a:p>
            <a:r>
              <a:rPr lang="bg-BG" altLang="cs-CZ" dirty="0"/>
              <a:t>16.12.2021</a:t>
            </a:r>
            <a:endParaRPr lang="cs-CZ" altLang="cs-CZ" dirty="0"/>
          </a:p>
        </p:txBody>
      </p:sp>
      <p:sp>
        <p:nvSpPr>
          <p:cNvPr id="5" name="Footer Placeholder 4">
            <a:extLst>
              <a:ext uri="{FF2B5EF4-FFF2-40B4-BE49-F238E27FC236}">
                <a16:creationId xmlns:a16="http://schemas.microsoft.com/office/drawing/2014/main" id="{E11AE1A0-B5FB-4D63-A9C5-A98600897537}"/>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79616C09-7964-4B1A-A259-984CD1CF06CF}"/>
              </a:ext>
            </a:extLst>
          </p:cNvPr>
          <p:cNvSpPr>
            <a:spLocks noGrp="1"/>
          </p:cNvSpPr>
          <p:nvPr>
            <p:ph type="sldNum" sz="quarter" idx="12"/>
          </p:nvPr>
        </p:nvSpPr>
        <p:spPr/>
        <p:txBody>
          <a:bodyPr/>
          <a:lstStyle/>
          <a:p>
            <a:fld id="{D0D7D282-14F6-45FE-BD60-B6FD62E148CD}" type="slidenum">
              <a:rPr lang="cs-CZ" altLang="cs-CZ" smtClean="0"/>
              <a:t>5</a:t>
            </a:fld>
            <a:endParaRPr lang="cs-CZ" altLang="cs-CZ"/>
          </a:p>
        </p:txBody>
      </p:sp>
      <p:pic>
        <p:nvPicPr>
          <p:cNvPr id="10" name="Picture 9">
            <a:extLst>
              <a:ext uri="{FF2B5EF4-FFF2-40B4-BE49-F238E27FC236}">
                <a16:creationId xmlns:a16="http://schemas.microsoft.com/office/drawing/2014/main" id="{4CFC2018-563C-4CCD-98ED-E636CFFF7C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333662" y="1027591"/>
            <a:ext cx="4833890" cy="3222593"/>
          </a:xfrm>
          <a:prstGeom prst="rect">
            <a:avLst/>
          </a:prstGeom>
        </p:spPr>
      </p:pic>
      <p:pic>
        <p:nvPicPr>
          <p:cNvPr id="12" name="Picture 11">
            <a:extLst>
              <a:ext uri="{FF2B5EF4-FFF2-40B4-BE49-F238E27FC236}">
                <a16:creationId xmlns:a16="http://schemas.microsoft.com/office/drawing/2014/main" id="{0359B5FA-EDD8-46C3-B511-1EC361E086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141724" y="2982726"/>
            <a:ext cx="4540925" cy="2206326"/>
          </a:xfrm>
          <a:prstGeom prst="rect">
            <a:avLst/>
          </a:prstGeom>
        </p:spPr>
      </p:pic>
    </p:spTree>
    <p:extLst>
      <p:ext uri="{BB962C8B-B14F-4D97-AF65-F5344CB8AC3E}">
        <p14:creationId xmlns:p14="http://schemas.microsoft.com/office/powerpoint/2010/main" val="3800541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52F971F-96A1-4E6E-BB17-E7206DEB0A3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4980" y="1319597"/>
            <a:ext cx="6922476" cy="5191857"/>
          </a:xfrm>
        </p:spPr>
      </p:pic>
      <p:sp>
        <p:nvSpPr>
          <p:cNvPr id="4" name="Date Placeholder 3">
            <a:extLst>
              <a:ext uri="{FF2B5EF4-FFF2-40B4-BE49-F238E27FC236}">
                <a16:creationId xmlns:a16="http://schemas.microsoft.com/office/drawing/2014/main" id="{9EC4A3A3-3C95-44CF-B4EE-4FF799BBB20D}"/>
              </a:ext>
            </a:extLst>
          </p:cNvPr>
          <p:cNvSpPr>
            <a:spLocks noGrp="1"/>
          </p:cNvSpPr>
          <p:nvPr>
            <p:ph type="dt" sz="half" idx="10"/>
          </p:nvPr>
        </p:nvSpPr>
        <p:spPr/>
        <p:txBody>
          <a:bodyPr/>
          <a:lstStyle/>
          <a:p>
            <a:r>
              <a:rPr lang="bg-BG" altLang="cs-CZ" dirty="0"/>
              <a:t>16.12.2021</a:t>
            </a:r>
            <a:endParaRPr lang="cs-CZ" altLang="cs-CZ" dirty="0"/>
          </a:p>
        </p:txBody>
      </p:sp>
      <p:sp>
        <p:nvSpPr>
          <p:cNvPr id="5" name="Footer Placeholder 4">
            <a:extLst>
              <a:ext uri="{FF2B5EF4-FFF2-40B4-BE49-F238E27FC236}">
                <a16:creationId xmlns:a16="http://schemas.microsoft.com/office/drawing/2014/main" id="{662995C4-4286-4CCB-8522-991A3E1BB196}"/>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0A1385FA-F93B-4674-B876-BBDB09F7C3C5}"/>
              </a:ext>
            </a:extLst>
          </p:cNvPr>
          <p:cNvSpPr>
            <a:spLocks noGrp="1"/>
          </p:cNvSpPr>
          <p:nvPr>
            <p:ph type="sldNum" sz="quarter" idx="12"/>
          </p:nvPr>
        </p:nvSpPr>
        <p:spPr/>
        <p:txBody>
          <a:bodyPr/>
          <a:lstStyle/>
          <a:p>
            <a:fld id="{D0D7D282-14F6-45FE-BD60-B6FD62E148CD}" type="slidenum">
              <a:rPr lang="cs-CZ" altLang="cs-CZ" smtClean="0"/>
              <a:t>6</a:t>
            </a:fld>
            <a:endParaRPr lang="cs-CZ" altLang="cs-CZ"/>
          </a:p>
        </p:txBody>
      </p:sp>
    </p:spTree>
    <p:extLst>
      <p:ext uri="{BB962C8B-B14F-4D97-AF65-F5344CB8AC3E}">
        <p14:creationId xmlns:p14="http://schemas.microsoft.com/office/powerpoint/2010/main" val="3018203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numCol="1"/>
          <a:lstStyle/>
          <a:p>
            <a:r>
              <a:rPr lang="bg-BG" altLang="cs-CZ" dirty="0"/>
              <a:t>16.12.2021</a:t>
            </a:r>
            <a:endParaRPr lang="cs-CZ" altLang="cs-CZ" dirty="0"/>
          </a:p>
        </p:txBody>
      </p:sp>
      <p:sp>
        <p:nvSpPr>
          <p:cNvPr id="5" name="Footer Placeholder 4"/>
          <p:cNvSpPr>
            <a:spLocks noGrp="1"/>
          </p:cNvSpPr>
          <p:nvPr>
            <p:ph type="ftr" sz="quarter" idx="11"/>
          </p:nvPr>
        </p:nvSpPr>
        <p:spPr/>
        <p:txBody>
          <a:bodyPr numCol="1"/>
          <a:lstStyle/>
          <a:p>
            <a:endParaRPr lang="cs-CZ" altLang="cs-CZ"/>
          </a:p>
        </p:txBody>
      </p:sp>
      <p:sp>
        <p:nvSpPr>
          <p:cNvPr id="6" name="Slide Number Placeholder 5"/>
          <p:cNvSpPr>
            <a:spLocks noGrp="1"/>
          </p:cNvSpPr>
          <p:nvPr>
            <p:ph type="sldNum" sz="quarter" idx="12"/>
          </p:nvPr>
        </p:nvSpPr>
        <p:spPr/>
        <p:txBody>
          <a:bodyPr numCol="1"/>
          <a:lstStyle/>
          <a:p>
            <a:fld id="{D0D7D282-14F6-45FE-BD60-B6FD62E148CD}" type="slidenum">
              <a:rPr lang="cs-CZ" altLang="cs-CZ" smtClean="0"/>
              <a:t>7</a:t>
            </a:fld>
            <a:endParaRPr lang="cs-CZ" altLang="cs-CZ"/>
          </a:p>
        </p:txBody>
      </p:sp>
      <p:sp>
        <p:nvSpPr>
          <p:cNvPr id="9" name="Szövegdoboz 8">
            <a:extLst>
              <a:ext uri="{FF2B5EF4-FFF2-40B4-BE49-F238E27FC236}">
                <a16:creationId xmlns:a16="http://schemas.microsoft.com/office/drawing/2014/main" id="{58687C18-096D-42EB-BE80-BBE161FE4BC3}"/>
              </a:ext>
            </a:extLst>
          </p:cNvPr>
          <p:cNvSpPr txBox="1"/>
          <p:nvPr/>
        </p:nvSpPr>
        <p:spPr>
          <a:xfrm>
            <a:off x="363984" y="1278384"/>
            <a:ext cx="8028091" cy="2120068"/>
          </a:xfrm>
          <a:prstGeom prst="rect">
            <a:avLst/>
          </a:prstGeom>
          <a:noFill/>
        </p:spPr>
        <p:txBody>
          <a:bodyPr wrap="square" rtlCol="0">
            <a:spAutoFit/>
          </a:bodyPr>
          <a:lstStyle/>
          <a:p>
            <a:pPr algn="just">
              <a:lnSpc>
                <a:spcPct val="150000"/>
              </a:lnSpc>
            </a:pPr>
            <a:r>
              <a:rPr lang="bg-BG" sz="1800" dirty="0">
                <a:effectLst/>
                <a:latin typeface="Trebuchet MS" panose="020B0603020202020204" pitchFamily="34" charset="0"/>
                <a:ea typeface="SimSun" panose="02010600030101010101" pitchFamily="2" charset="-122"/>
              </a:rPr>
              <a:t>Туристическата структура в областта обхваща заведенията за подслон (пребиваване), заведенията за хранене, заведенията за развлечения, съоръженията за спорт и възстановяване, магазинната мрежа в рамките на дадена туристическа територия. </a:t>
            </a:r>
          </a:p>
          <a:p>
            <a:pPr algn="just">
              <a:lnSpc>
                <a:spcPct val="150000"/>
              </a:lnSpc>
            </a:pPr>
            <a:r>
              <a:rPr lang="bg-BG" sz="1800" dirty="0">
                <a:effectLst/>
                <a:latin typeface="Times New Roman" panose="02020603050405020304" pitchFamily="18" charset="0"/>
                <a:ea typeface="SimSun" panose="02010600030101010101" pitchFamily="2" charset="-122"/>
              </a:rPr>
              <a:t>	</a:t>
            </a:r>
            <a:endParaRPr lang="en-GB" sz="1800" dirty="0">
              <a:effectLst/>
              <a:latin typeface="Times New Roman" panose="02020603050405020304" pitchFamily="18" charset="0"/>
              <a:ea typeface="SimSun" panose="02010600030101010101" pitchFamily="2" charset="-122"/>
            </a:endParaRPr>
          </a:p>
        </p:txBody>
      </p:sp>
      <p:pic>
        <p:nvPicPr>
          <p:cNvPr id="3" name="Picture 2">
            <a:extLst>
              <a:ext uri="{FF2B5EF4-FFF2-40B4-BE49-F238E27FC236}">
                <a16:creationId xmlns:a16="http://schemas.microsoft.com/office/drawing/2014/main" id="{E0397A14-9CAB-41CB-9005-B145D3E9D5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985" y="3429000"/>
            <a:ext cx="4208015" cy="2805343"/>
          </a:xfrm>
          <a:prstGeom prst="rect">
            <a:avLst/>
          </a:prstGeom>
        </p:spPr>
      </p:pic>
      <p:pic>
        <p:nvPicPr>
          <p:cNvPr id="8" name="Picture 7">
            <a:extLst>
              <a:ext uri="{FF2B5EF4-FFF2-40B4-BE49-F238E27FC236}">
                <a16:creationId xmlns:a16="http://schemas.microsoft.com/office/drawing/2014/main" id="{5E6C8BBA-96DC-4B9C-9954-4295AA7028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8430" y="2588580"/>
            <a:ext cx="4208016" cy="2805344"/>
          </a:xfrm>
          <a:prstGeom prst="rect">
            <a:avLst/>
          </a:prstGeom>
        </p:spPr>
      </p:pic>
    </p:spTree>
    <p:extLst>
      <p:ext uri="{BB962C8B-B14F-4D97-AF65-F5344CB8AC3E}">
        <p14:creationId xmlns:p14="http://schemas.microsoft.com/office/powerpoint/2010/main" val="1197570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117601-09E2-4F0F-8A48-36E8AB9EB8B2}"/>
              </a:ext>
            </a:extLst>
          </p:cNvPr>
          <p:cNvSpPr>
            <a:spLocks noGrp="1"/>
          </p:cNvSpPr>
          <p:nvPr>
            <p:ph idx="1"/>
          </p:nvPr>
        </p:nvSpPr>
        <p:spPr>
          <a:xfrm>
            <a:off x="628650" y="1518082"/>
            <a:ext cx="7886700" cy="4658881"/>
          </a:xfrm>
        </p:spPr>
        <p:txBody>
          <a:bodyPr/>
          <a:lstStyle/>
          <a:p>
            <a:r>
              <a:rPr lang="en-US" sz="2000" dirty="0" err="1">
                <a:effectLst/>
                <a:latin typeface="Trebuchet MS" panose="020B0603020202020204" pitchFamily="34" charset="0"/>
                <a:ea typeface="Calibri" panose="020F0502020204030204" pitchFamily="34" charset="0"/>
              </a:rPr>
              <a:t>През</a:t>
            </a:r>
            <a:r>
              <a:rPr lang="en-US" sz="2000" dirty="0">
                <a:effectLst/>
                <a:latin typeface="Trebuchet MS" panose="020B0603020202020204" pitchFamily="34" charset="0"/>
                <a:ea typeface="Calibri" panose="020F0502020204030204" pitchFamily="34" charset="0"/>
              </a:rPr>
              <a:t> 2020 г. в </a:t>
            </a:r>
            <a:r>
              <a:rPr lang="en-US" sz="2000" dirty="0" err="1">
                <a:effectLst/>
                <a:latin typeface="Trebuchet MS" panose="020B0603020202020204" pitchFamily="34" charset="0"/>
                <a:ea typeface="Calibri" panose="020F0502020204030204" pitchFamily="34" charset="0"/>
              </a:rPr>
              <a:t>Северозападния</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район</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приходите</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от</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нощувки</a:t>
            </a:r>
            <a:r>
              <a:rPr lang="en-US" sz="2000" dirty="0">
                <a:effectLst/>
                <a:latin typeface="Trebuchet MS" panose="020B0603020202020204" pitchFamily="34" charset="0"/>
                <a:ea typeface="Calibri" panose="020F0502020204030204" pitchFamily="34" charset="0"/>
              </a:rPr>
              <a:t> в </a:t>
            </a:r>
            <a:r>
              <a:rPr lang="en-US" sz="2000" dirty="0" err="1">
                <a:effectLst/>
                <a:latin typeface="Trebuchet MS" panose="020B0603020202020204" pitchFamily="34" charset="0"/>
                <a:ea typeface="Calibri" panose="020F0502020204030204" pitchFamily="34" charset="0"/>
              </a:rPr>
              <a:t>средствата</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за</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подслон</a:t>
            </a:r>
            <a:r>
              <a:rPr lang="en-US" sz="2000" dirty="0">
                <a:effectLst/>
                <a:latin typeface="Trebuchet MS" panose="020B0603020202020204" pitchFamily="34" charset="0"/>
                <a:ea typeface="Calibri" panose="020F0502020204030204" pitchFamily="34" charset="0"/>
              </a:rPr>
              <a:t> и </a:t>
            </a:r>
            <a:r>
              <a:rPr lang="en-US" sz="2000" dirty="0" err="1">
                <a:effectLst/>
                <a:latin typeface="Trebuchet MS" panose="020B0603020202020204" pitchFamily="34" charset="0"/>
                <a:ea typeface="Calibri" panose="020F0502020204030204" pitchFamily="34" charset="0"/>
              </a:rPr>
              <a:t>местата</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за</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настаняване</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възлизат</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на</a:t>
            </a:r>
            <a:r>
              <a:rPr lang="en-US" sz="2000" dirty="0">
                <a:effectLst/>
                <a:latin typeface="Trebuchet MS" panose="020B0603020202020204" pitchFamily="34" charset="0"/>
                <a:ea typeface="Calibri" panose="020F0502020204030204" pitchFamily="34" charset="0"/>
              </a:rPr>
              <a:t> 21 824 485 </a:t>
            </a:r>
            <a:r>
              <a:rPr lang="en-US" sz="2000" dirty="0" err="1">
                <a:effectLst/>
                <a:latin typeface="Trebuchet MS" panose="020B0603020202020204" pitchFamily="34" charset="0"/>
                <a:ea typeface="Calibri" panose="020F0502020204030204" pitchFamily="34" charset="0"/>
              </a:rPr>
              <a:t>лв</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което</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представлява</a:t>
            </a:r>
            <a:r>
              <a:rPr lang="en-US" sz="2000" dirty="0">
                <a:effectLst/>
                <a:latin typeface="Trebuchet MS" panose="020B0603020202020204" pitchFamily="34" charset="0"/>
                <a:ea typeface="Calibri" panose="020F0502020204030204" pitchFamily="34" charset="0"/>
              </a:rPr>
              <a:t> 3,4% </a:t>
            </a:r>
            <a:r>
              <a:rPr lang="en-US" sz="2000" dirty="0" err="1">
                <a:effectLst/>
                <a:latin typeface="Trebuchet MS" panose="020B0603020202020204" pitchFamily="34" charset="0"/>
                <a:ea typeface="Calibri" panose="020F0502020204030204" pitchFamily="34" charset="0"/>
              </a:rPr>
              <a:t>от</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общата</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сума</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за</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страната</a:t>
            </a:r>
            <a:r>
              <a:rPr lang="en-US" sz="2000" dirty="0">
                <a:effectLst/>
                <a:latin typeface="Trebuchet MS" panose="020B0603020202020204" pitchFamily="34" charset="0"/>
                <a:ea typeface="Calibri" panose="020F0502020204030204" pitchFamily="34" charset="0"/>
              </a:rPr>
              <a:t>. </a:t>
            </a:r>
            <a:r>
              <a:rPr lang="bg-BG" sz="2000" dirty="0">
                <a:effectLst/>
                <a:latin typeface="Trebuchet MS" panose="020B0603020202020204" pitchFamily="34" charset="0"/>
                <a:ea typeface="Calibri" panose="020F0502020204030204" pitchFamily="34" charset="0"/>
              </a:rPr>
              <a:t>В </a:t>
            </a:r>
            <a:r>
              <a:rPr lang="en-US" sz="2000" dirty="0" err="1">
                <a:effectLst/>
                <a:latin typeface="Trebuchet MS" panose="020B0603020202020204" pitchFamily="34" charset="0"/>
                <a:ea typeface="Calibri" panose="020F0502020204030204" pitchFamily="34" charset="0"/>
              </a:rPr>
              <a:t>сравнение</a:t>
            </a:r>
            <a:r>
              <a:rPr lang="en-US" sz="2000" dirty="0">
                <a:effectLst/>
                <a:latin typeface="Trebuchet MS" panose="020B0603020202020204" pitchFamily="34" charset="0"/>
                <a:ea typeface="Calibri" panose="020F0502020204030204" pitchFamily="34" charset="0"/>
              </a:rPr>
              <a:t> с 2019 г. </a:t>
            </a:r>
            <a:r>
              <a:rPr lang="en-US" sz="2000" dirty="0" err="1">
                <a:effectLst/>
                <a:latin typeface="Trebuchet MS" panose="020B0603020202020204" pitchFamily="34" charset="0"/>
                <a:ea typeface="Calibri" panose="020F0502020204030204" pitchFamily="34" charset="0"/>
              </a:rPr>
              <a:t>се</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наблюдава</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увеличение</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на</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приходите</a:t>
            </a:r>
            <a:r>
              <a:rPr lang="en-US" sz="2000" dirty="0">
                <a:effectLst/>
                <a:latin typeface="Trebuchet MS" panose="020B0603020202020204" pitchFamily="34" charset="0"/>
                <a:ea typeface="Calibri" panose="020F0502020204030204" pitchFamily="34" charset="0"/>
              </a:rPr>
              <a:t> с 2 341 557 </a:t>
            </a:r>
            <a:r>
              <a:rPr lang="en-US" sz="2000" dirty="0" err="1">
                <a:effectLst/>
                <a:latin typeface="Trebuchet MS" panose="020B0603020202020204" pitchFamily="34" charset="0"/>
                <a:ea typeface="Calibri" panose="020F0502020204030204" pitchFamily="34" charset="0"/>
              </a:rPr>
              <a:t>лв</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или</a:t>
            </a:r>
            <a:r>
              <a:rPr lang="en-US" sz="2000" dirty="0">
                <a:effectLst/>
                <a:latin typeface="Trebuchet MS" panose="020B0603020202020204" pitchFamily="34" charset="0"/>
                <a:ea typeface="Calibri" panose="020F0502020204030204" pitchFamily="34" charset="0"/>
              </a:rPr>
              <a:t> с 1,6%. В </a:t>
            </a:r>
            <a:r>
              <a:rPr lang="en-US" sz="2000" dirty="0" err="1">
                <a:effectLst/>
                <a:latin typeface="Trebuchet MS" panose="020B0603020202020204" pitchFamily="34" charset="0"/>
                <a:ea typeface="Calibri" panose="020F0502020204030204" pitchFamily="34" charset="0"/>
              </a:rPr>
              <a:t>регионален</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аспект</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представените</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стойности</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са</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много</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ниски</a:t>
            </a:r>
            <a:r>
              <a:rPr lang="en-US" sz="2000" dirty="0">
                <a:effectLst/>
                <a:latin typeface="Trebuchet MS" panose="020B0603020202020204" pitchFamily="34" charset="0"/>
                <a:ea typeface="Calibri" panose="020F0502020204030204" pitchFamily="34" charset="0"/>
              </a:rPr>
              <a:t> и </a:t>
            </a:r>
            <a:r>
              <a:rPr lang="en-US" sz="2000" dirty="0" err="1">
                <a:effectLst/>
                <a:latin typeface="Trebuchet MS" panose="020B0603020202020204" pitchFamily="34" charset="0"/>
                <a:ea typeface="Calibri" panose="020F0502020204030204" pitchFamily="34" charset="0"/>
              </a:rPr>
              <a:t>районът</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запазва</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последното</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място</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сред</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останалите</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райони</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от</a:t>
            </a:r>
            <a:r>
              <a:rPr lang="en-US" sz="2000" dirty="0">
                <a:effectLst/>
                <a:latin typeface="Trebuchet MS" panose="020B0603020202020204" pitchFamily="34" charset="0"/>
                <a:ea typeface="Calibri" panose="020F0502020204030204" pitchFamily="34" charset="0"/>
              </a:rPr>
              <a:t> </a:t>
            </a:r>
            <a:r>
              <a:rPr lang="en-US" sz="2000" dirty="0" err="1">
                <a:effectLst/>
                <a:latin typeface="Trebuchet MS" panose="020B0603020202020204" pitchFamily="34" charset="0"/>
                <a:ea typeface="Calibri" panose="020F0502020204030204" pitchFamily="34" charset="0"/>
              </a:rPr>
              <a:t>ниво</a:t>
            </a:r>
            <a:r>
              <a:rPr lang="en-US" sz="2000" dirty="0">
                <a:effectLst/>
                <a:latin typeface="Trebuchet MS" panose="020B0603020202020204" pitchFamily="34" charset="0"/>
                <a:ea typeface="Calibri" panose="020F0502020204030204" pitchFamily="34" charset="0"/>
              </a:rPr>
              <a:t> 2. </a:t>
            </a:r>
            <a:endParaRPr lang="en-GB" sz="2000" dirty="0">
              <a:effectLst/>
              <a:latin typeface="Trebuchet MS" panose="020B0603020202020204" pitchFamily="34" charset="0"/>
              <a:ea typeface="SimSun" panose="02010600030101010101" pitchFamily="2" charset="-122"/>
            </a:endParaRPr>
          </a:p>
          <a:p>
            <a:endParaRPr lang="en-GB" dirty="0"/>
          </a:p>
        </p:txBody>
      </p:sp>
      <p:sp>
        <p:nvSpPr>
          <p:cNvPr id="4" name="Date Placeholder 3">
            <a:extLst>
              <a:ext uri="{FF2B5EF4-FFF2-40B4-BE49-F238E27FC236}">
                <a16:creationId xmlns:a16="http://schemas.microsoft.com/office/drawing/2014/main" id="{5C1F8A73-85EE-4D3C-9B82-CED1E04E4EE1}"/>
              </a:ext>
            </a:extLst>
          </p:cNvPr>
          <p:cNvSpPr>
            <a:spLocks noGrp="1"/>
          </p:cNvSpPr>
          <p:nvPr>
            <p:ph type="dt" sz="half" idx="10"/>
          </p:nvPr>
        </p:nvSpPr>
        <p:spPr/>
        <p:txBody>
          <a:bodyPr/>
          <a:lstStyle/>
          <a:p>
            <a:r>
              <a:rPr lang="bg-BG" altLang="cs-CZ" dirty="0"/>
              <a:t>16.12.2021</a:t>
            </a:r>
            <a:endParaRPr lang="cs-CZ" altLang="cs-CZ" dirty="0"/>
          </a:p>
        </p:txBody>
      </p:sp>
      <p:sp>
        <p:nvSpPr>
          <p:cNvPr id="5" name="Footer Placeholder 4">
            <a:extLst>
              <a:ext uri="{FF2B5EF4-FFF2-40B4-BE49-F238E27FC236}">
                <a16:creationId xmlns:a16="http://schemas.microsoft.com/office/drawing/2014/main" id="{EAC72604-ADB7-4DF2-AC43-4CF7A2554680}"/>
              </a:ext>
            </a:extLst>
          </p:cNvPr>
          <p:cNvSpPr>
            <a:spLocks noGrp="1"/>
          </p:cNvSpPr>
          <p:nvPr>
            <p:ph type="ftr" sz="quarter" idx="11"/>
          </p:nvPr>
        </p:nvSpPr>
        <p:spPr/>
        <p:txBody>
          <a:bodyPr/>
          <a:lstStyle/>
          <a:p>
            <a:endParaRPr lang="cs-CZ" altLang="cs-CZ"/>
          </a:p>
        </p:txBody>
      </p:sp>
      <p:sp>
        <p:nvSpPr>
          <p:cNvPr id="6" name="Slide Number Placeholder 5">
            <a:extLst>
              <a:ext uri="{FF2B5EF4-FFF2-40B4-BE49-F238E27FC236}">
                <a16:creationId xmlns:a16="http://schemas.microsoft.com/office/drawing/2014/main" id="{D00BED9A-0DA2-4688-A8B9-198122EAA1DD}"/>
              </a:ext>
            </a:extLst>
          </p:cNvPr>
          <p:cNvSpPr>
            <a:spLocks noGrp="1"/>
          </p:cNvSpPr>
          <p:nvPr>
            <p:ph type="sldNum" sz="quarter" idx="12"/>
          </p:nvPr>
        </p:nvSpPr>
        <p:spPr/>
        <p:txBody>
          <a:bodyPr/>
          <a:lstStyle/>
          <a:p>
            <a:fld id="{D0D7D282-14F6-45FE-BD60-B6FD62E148CD}" type="slidenum">
              <a:rPr lang="cs-CZ" altLang="cs-CZ" smtClean="0"/>
              <a:t>8</a:t>
            </a:fld>
            <a:endParaRPr lang="cs-CZ" altLang="cs-CZ"/>
          </a:p>
        </p:txBody>
      </p:sp>
      <p:pic>
        <p:nvPicPr>
          <p:cNvPr id="8" name="Picture 7">
            <a:extLst>
              <a:ext uri="{FF2B5EF4-FFF2-40B4-BE49-F238E27FC236}">
                <a16:creationId xmlns:a16="http://schemas.microsoft.com/office/drawing/2014/main" id="{C0D19FC4-7404-404B-B0B9-859B740283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740" y="3568083"/>
            <a:ext cx="3817398" cy="2544932"/>
          </a:xfrm>
          <a:prstGeom prst="rect">
            <a:avLst/>
          </a:prstGeom>
        </p:spPr>
      </p:pic>
      <p:pic>
        <p:nvPicPr>
          <p:cNvPr id="10" name="Picture 9">
            <a:extLst>
              <a:ext uri="{FF2B5EF4-FFF2-40B4-BE49-F238E27FC236}">
                <a16:creationId xmlns:a16="http://schemas.microsoft.com/office/drawing/2014/main" id="{7B17F03C-1FE5-4D08-82AE-11608EE6B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0373" y="3568083"/>
            <a:ext cx="4021584" cy="2681056"/>
          </a:xfrm>
          <a:prstGeom prst="rect">
            <a:avLst/>
          </a:prstGeom>
        </p:spPr>
      </p:pic>
    </p:spTree>
    <p:extLst>
      <p:ext uri="{BB962C8B-B14F-4D97-AF65-F5344CB8AC3E}">
        <p14:creationId xmlns:p14="http://schemas.microsoft.com/office/powerpoint/2010/main" val="3171371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numCol="1"/>
          <a:lstStyle/>
          <a:p>
            <a:r>
              <a:rPr lang="bg-BG" altLang="cs-CZ" dirty="0"/>
              <a:t>16.12.2021</a:t>
            </a:r>
            <a:endParaRPr lang="cs-CZ" altLang="cs-CZ" dirty="0"/>
          </a:p>
        </p:txBody>
      </p:sp>
      <p:sp>
        <p:nvSpPr>
          <p:cNvPr id="5" name="Footer Placeholder 4"/>
          <p:cNvSpPr>
            <a:spLocks noGrp="1"/>
          </p:cNvSpPr>
          <p:nvPr>
            <p:ph type="ftr" sz="quarter" idx="11"/>
          </p:nvPr>
        </p:nvSpPr>
        <p:spPr/>
        <p:txBody>
          <a:bodyPr numCol="1"/>
          <a:lstStyle/>
          <a:p>
            <a:endParaRPr lang="cs-CZ" altLang="cs-CZ"/>
          </a:p>
        </p:txBody>
      </p:sp>
      <p:sp>
        <p:nvSpPr>
          <p:cNvPr id="6" name="Slide Number Placeholder 5"/>
          <p:cNvSpPr>
            <a:spLocks noGrp="1"/>
          </p:cNvSpPr>
          <p:nvPr>
            <p:ph type="sldNum" sz="quarter" idx="12"/>
          </p:nvPr>
        </p:nvSpPr>
        <p:spPr/>
        <p:txBody>
          <a:bodyPr numCol="1"/>
          <a:lstStyle/>
          <a:p>
            <a:fld id="{D0D7D282-14F6-45FE-BD60-B6FD62E148CD}" type="slidenum">
              <a:rPr lang="cs-CZ" altLang="cs-CZ" smtClean="0"/>
              <a:t>9</a:t>
            </a:fld>
            <a:endParaRPr lang="cs-CZ" altLang="cs-CZ"/>
          </a:p>
        </p:txBody>
      </p:sp>
      <p:sp>
        <p:nvSpPr>
          <p:cNvPr id="12" name="TextBox 11">
            <a:extLst>
              <a:ext uri="{FF2B5EF4-FFF2-40B4-BE49-F238E27FC236}">
                <a16:creationId xmlns:a16="http://schemas.microsoft.com/office/drawing/2014/main" id="{1944AED6-56CF-4C2A-A618-357170848F59}"/>
              </a:ext>
            </a:extLst>
          </p:cNvPr>
          <p:cNvSpPr txBox="1"/>
          <p:nvPr/>
        </p:nvSpPr>
        <p:spPr>
          <a:xfrm>
            <a:off x="1136342" y="1145219"/>
            <a:ext cx="7510508" cy="872483"/>
          </a:xfrm>
          <a:prstGeom prst="rect">
            <a:avLst/>
          </a:prstGeom>
          <a:noFill/>
        </p:spPr>
        <p:txBody>
          <a:bodyPr wrap="square">
            <a:spAutoFit/>
          </a:bodyPr>
          <a:lstStyle/>
          <a:p>
            <a:pPr algn="just">
              <a:lnSpc>
                <a:spcPct val="150000"/>
              </a:lnSpc>
              <a:spcAft>
                <a:spcPts val="1000"/>
              </a:spcAft>
            </a:pPr>
            <a:r>
              <a:rPr lang="ru-RU" sz="1800" b="1" i="1" dirty="0">
                <a:solidFill>
                  <a:srgbClr val="FFC000"/>
                </a:solidFill>
                <a:effectLst/>
                <a:latin typeface="Trebuchet MS" panose="020B0603020202020204" pitchFamily="34" charset="0"/>
                <a:ea typeface="Calibri" panose="020F0502020204030204" pitchFamily="34" charset="0"/>
                <a:cs typeface="Times New Roman" panose="02020603050405020304" pitchFamily="18" charset="0"/>
              </a:rPr>
              <a:t>Фигура 1. Приходи от нощувки</a:t>
            </a:r>
            <a:r>
              <a:rPr lang="ru-RU" sz="1600" dirty="0">
                <a:solidFill>
                  <a:srgbClr val="FFC000"/>
                </a:solidFill>
                <a:effectLst/>
                <a:latin typeface="Trebuchet MS" panose="020B0603020202020204" pitchFamily="34" charset="0"/>
                <a:ea typeface="Calibri" panose="020F0502020204030204" pitchFamily="34" charset="0"/>
                <a:cs typeface="Times New Roman" panose="02020603050405020304" pitchFamily="18" charset="0"/>
              </a:rPr>
              <a:t> </a:t>
            </a:r>
            <a:r>
              <a:rPr lang="ru-RU" sz="1800" b="1" i="1" dirty="0">
                <a:solidFill>
                  <a:srgbClr val="FFC000"/>
                </a:solidFill>
                <a:effectLst/>
                <a:latin typeface="Trebuchet MS" panose="020B0603020202020204" pitchFamily="34" charset="0"/>
                <a:ea typeface="Calibri" panose="020F0502020204030204" pitchFamily="34" charset="0"/>
                <a:cs typeface="Times New Roman" panose="02020603050405020304" pitchFamily="18" charset="0"/>
              </a:rPr>
              <a:t>по райони от ниво 2 и области през </a:t>
            </a:r>
            <a:r>
              <a:rPr lang="bg-BG" sz="1800" b="1" i="1" dirty="0">
                <a:solidFill>
                  <a:srgbClr val="FFC000"/>
                </a:solidFill>
                <a:effectLst/>
                <a:latin typeface="Trebuchet MS" panose="020B0603020202020204" pitchFamily="34" charset="0"/>
                <a:ea typeface="Calibri" panose="020F0502020204030204" pitchFamily="34" charset="0"/>
                <a:cs typeface="Times New Roman" panose="02020603050405020304" pitchFamily="18" charset="0"/>
              </a:rPr>
              <a:t>2019 – 2020 </a:t>
            </a:r>
            <a:r>
              <a:rPr lang="ru-RU" sz="1800" b="1" i="1" dirty="0">
                <a:solidFill>
                  <a:srgbClr val="FFC000"/>
                </a:solidFill>
                <a:effectLst/>
                <a:latin typeface="Trebuchet MS" panose="020B0603020202020204" pitchFamily="34" charset="0"/>
                <a:ea typeface="Calibri" panose="020F0502020204030204" pitchFamily="34" charset="0"/>
                <a:cs typeface="Times New Roman" panose="02020603050405020304" pitchFamily="18" charset="0"/>
              </a:rPr>
              <a:t>г. (лв.)</a:t>
            </a:r>
            <a:endParaRPr lang="en-GB" sz="1600" dirty="0">
              <a:solidFill>
                <a:srgbClr val="FFC000"/>
              </a:solidFill>
              <a:effectLst/>
              <a:latin typeface="Trebuchet MS" panose="020B0603020202020204" pitchFamily="34" charset="0"/>
              <a:ea typeface="Calibri" panose="020F0502020204030204" pitchFamily="34" charset="0"/>
              <a:cs typeface="Times New Roman" panose="02020603050405020304" pitchFamily="18" charset="0"/>
            </a:endParaRPr>
          </a:p>
        </p:txBody>
      </p:sp>
      <p:graphicFrame>
        <p:nvGraphicFramePr>
          <p:cNvPr id="13" name="Chart 12">
            <a:extLst>
              <a:ext uri="{FF2B5EF4-FFF2-40B4-BE49-F238E27FC236}">
                <a16:creationId xmlns:a16="http://schemas.microsoft.com/office/drawing/2014/main" id="{CE7DCE91-E257-446C-950C-091E043EAC3D}"/>
              </a:ext>
            </a:extLst>
          </p:cNvPr>
          <p:cNvGraphicFramePr/>
          <p:nvPr>
            <p:extLst>
              <p:ext uri="{D42A27DB-BD31-4B8C-83A1-F6EECF244321}">
                <p14:modId xmlns:p14="http://schemas.microsoft.com/office/powerpoint/2010/main" val="3350877649"/>
              </p:ext>
            </p:extLst>
          </p:nvPr>
        </p:nvGraphicFramePr>
        <p:xfrm>
          <a:off x="2077375" y="2095130"/>
          <a:ext cx="5930283" cy="38706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549254"/>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AD_2b" id="{7B2B4751-5453-4A4C-B140-44FE1A4717C4}" vid="{6D82A598-B3DB-4EB9-8929-D0D7DB265DE7}"/>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Template_AD_2b</Template>
  <TotalTime>579</TotalTime>
  <Words>1255</Words>
  <Application>Microsoft Office PowerPoint</Application>
  <PresentationFormat>On-screen Show (4:3)</PresentationFormat>
  <Paragraphs>144</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 Narrow</vt:lpstr>
      <vt:lpstr>Calibri</vt:lpstr>
      <vt:lpstr>Symbol</vt:lpstr>
      <vt:lpstr>Times New Roman</vt:lpstr>
      <vt:lpstr>Trebuchet MS</vt:lpstr>
      <vt:lpstr>Ubuntu</vt:lpstr>
      <vt:lpstr>Motiv Office</vt:lpstr>
      <vt:lpstr>Идентифициране на  туристическите  възможности на местно ниво,  свързани с римското културно-историческо наследство</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Lenka Rejentová</dc:creator>
  <cp:lastModifiedBy>User</cp:lastModifiedBy>
  <cp:revision>32</cp:revision>
  <dcterms:created xsi:type="dcterms:W3CDTF">2017-02-08T09:34:53Z</dcterms:created>
  <dcterms:modified xsi:type="dcterms:W3CDTF">2021-12-16T07:20:05Z</dcterms:modified>
</cp:coreProperties>
</file>